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5"/>
  </p:notesMasterIdLst>
  <p:handoutMasterIdLst>
    <p:handoutMasterId r:id="rId46"/>
  </p:handoutMasterIdLst>
  <p:sldIdLst>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 userDrawn="1">
          <p15:clr>
            <a:srgbClr val="A4A3A4"/>
          </p15:clr>
        </p15:guide>
        <p15:guide id="3" orient="horz" pos="4013">
          <p15:clr>
            <a:srgbClr val="A4A3A4"/>
          </p15:clr>
        </p15:guide>
        <p15:guide id="4" orient="horz" pos="2063">
          <p15:clr>
            <a:srgbClr val="A4A3A4"/>
          </p15:clr>
        </p15:guide>
        <p15:guide id="5" orient="horz" pos="2817">
          <p15:clr>
            <a:srgbClr val="A4A3A4"/>
          </p15:clr>
        </p15:guide>
        <p15:guide id="6" orient="horz" pos="1549">
          <p15:clr>
            <a:srgbClr val="A4A3A4"/>
          </p15:clr>
        </p15:guide>
        <p15:guide id="7" orient="horz" pos="1788">
          <p15:clr>
            <a:srgbClr val="A4A3A4"/>
          </p15:clr>
        </p15:guide>
        <p15:guide id="8" pos="3188">
          <p15:clr>
            <a:srgbClr val="A4A3A4"/>
          </p15:clr>
        </p15:guide>
        <p15:guide id="9" pos="617">
          <p15:clr>
            <a:srgbClr val="A4A3A4"/>
          </p15:clr>
        </p15:guide>
        <p15:guide id="10" pos="28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A5A5"/>
    <a:srgbClr val="7F7F7F"/>
    <a:srgbClr val="BE854C"/>
    <a:srgbClr val="6CB33F"/>
    <a:srgbClr val="727A35"/>
    <a:srgbClr val="006227"/>
    <a:srgbClr val="014629"/>
    <a:srgbClr val="F7EED4"/>
    <a:srgbClr val="7E7E7E"/>
    <a:srgbClr val="59A1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32" autoAdjust="0"/>
  </p:normalViewPr>
  <p:slideViewPr>
    <p:cSldViewPr snapToGrid="0" snapToObjects="1">
      <p:cViewPr varScale="1">
        <p:scale>
          <a:sx n="107" d="100"/>
          <a:sy n="107" d="100"/>
        </p:scale>
        <p:origin x="1734" y="108"/>
      </p:cViewPr>
      <p:guideLst>
        <p:guide orient="horz" pos="2136"/>
        <p:guide pos="384"/>
        <p:guide orient="horz" pos="4013"/>
        <p:guide orient="horz" pos="2063"/>
        <p:guide orient="horz" pos="2817"/>
        <p:guide orient="horz" pos="1549"/>
        <p:guide orient="horz" pos="1788"/>
        <p:guide pos="3188"/>
        <p:guide pos="617"/>
        <p:guide pos="2836"/>
      </p:guideLst>
    </p:cSldViewPr>
  </p:slideViewPr>
  <p:notesTextViewPr>
    <p:cViewPr>
      <p:scale>
        <a:sx n="100" d="100"/>
        <a:sy n="100" d="100"/>
      </p:scale>
      <p:origin x="0" y="-90"/>
    </p:cViewPr>
  </p:notesTextViewPr>
  <p:sorterViewPr>
    <p:cViewPr varScale="1">
      <p:scale>
        <a:sx n="1" d="1"/>
        <a:sy n="1" d="1"/>
      </p:scale>
      <p:origin x="0" y="0"/>
    </p:cViewPr>
  </p:sorterViewPr>
  <p:notesViewPr>
    <p:cSldViewPr snapToGrid="0" snapToObjects="1">
      <p:cViewPr>
        <p:scale>
          <a:sx n="125" d="100"/>
          <a:sy n="125" d="100"/>
        </p:scale>
        <p:origin x="-2800" y="2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Series 1</c:v>
                </c:pt>
              </c:strCache>
            </c:strRef>
          </c:tx>
          <c:spPr>
            <a:solidFill>
              <a:srgbClr val="6CB33F"/>
            </a:solidFill>
          </c:spPr>
          <c:invertIfNegative val="0"/>
          <c:dLbls>
            <c:numFmt formatCode="#,##0;[Red]#,##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25</c:v>
                </c:pt>
                <c:pt idx="1">
                  <c:v>26</c:v>
                </c:pt>
                <c:pt idx="2">
                  <c:v>30</c:v>
                </c:pt>
                <c:pt idx="3">
                  <c:v>40</c:v>
                </c:pt>
              </c:numCache>
            </c:numRef>
          </c:cat>
          <c:val>
            <c:numRef>
              <c:f>Sheet1!$B$2:$B$5</c:f>
              <c:numCache>
                <c:formatCode>General</c:formatCode>
                <c:ptCount val="4"/>
                <c:pt idx="0">
                  <c:v>200145</c:v>
                </c:pt>
                <c:pt idx="1">
                  <c:v>187350</c:v>
                </c:pt>
                <c:pt idx="2">
                  <c:v>143183</c:v>
                </c:pt>
                <c:pt idx="3">
                  <c:v>69646</c:v>
                </c:pt>
              </c:numCache>
            </c:numRef>
          </c:val>
        </c:ser>
        <c:ser>
          <c:idx val="1"/>
          <c:order val="1"/>
          <c:tx>
            <c:strRef>
              <c:f>Sheet1!$C$1</c:f>
              <c:strCache>
                <c:ptCount val="1"/>
                <c:pt idx="0">
                  <c:v>Series 2</c:v>
                </c:pt>
              </c:strCache>
            </c:strRef>
          </c:tx>
          <c:spPr>
            <a:solidFill>
              <a:srgbClr val="006227"/>
            </a:solidFill>
          </c:spPr>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25</c:v>
                </c:pt>
                <c:pt idx="1">
                  <c:v>26</c:v>
                </c:pt>
                <c:pt idx="2">
                  <c:v>30</c:v>
                </c:pt>
                <c:pt idx="3">
                  <c:v>40</c:v>
                </c:pt>
              </c:numCache>
            </c:numRef>
          </c:cat>
          <c:val>
            <c:numRef>
              <c:f>Sheet1!$C$2:$C$5</c:f>
              <c:numCache>
                <c:formatCode>General</c:formatCode>
                <c:ptCount val="4"/>
                <c:pt idx="1">
                  <c:v>12795</c:v>
                </c:pt>
                <c:pt idx="2">
                  <c:v>56961</c:v>
                </c:pt>
                <c:pt idx="3">
                  <c:v>130499</c:v>
                </c:pt>
              </c:numCache>
            </c:numRef>
          </c:val>
        </c:ser>
        <c:dLbls>
          <c:showLegendKey val="0"/>
          <c:showVal val="0"/>
          <c:showCatName val="0"/>
          <c:showSerName val="0"/>
          <c:showPercent val="0"/>
          <c:showBubbleSize val="0"/>
        </c:dLbls>
        <c:gapWidth val="50"/>
        <c:overlap val="100"/>
        <c:axId val="532764864"/>
        <c:axId val="532764472"/>
      </c:barChart>
      <c:catAx>
        <c:axId val="532764864"/>
        <c:scaling>
          <c:orientation val="minMax"/>
        </c:scaling>
        <c:delete val="0"/>
        <c:axPos val="b"/>
        <c:numFmt formatCode="General" sourceLinked="1"/>
        <c:majorTickMark val="out"/>
        <c:minorTickMark val="none"/>
        <c:tickLblPos val="nextTo"/>
        <c:txPr>
          <a:bodyPr/>
          <a:lstStyle/>
          <a:p>
            <a:pPr>
              <a:defRPr>
                <a:solidFill>
                  <a:srgbClr val="7F7F7F"/>
                </a:solidFill>
              </a:defRPr>
            </a:pPr>
            <a:endParaRPr lang="en-US"/>
          </a:p>
        </c:txPr>
        <c:crossAx val="532764472"/>
        <c:crosses val="autoZero"/>
        <c:auto val="1"/>
        <c:lblAlgn val="ctr"/>
        <c:lblOffset val="100"/>
        <c:noMultiLvlLbl val="0"/>
      </c:catAx>
      <c:valAx>
        <c:axId val="532764472"/>
        <c:scaling>
          <c:orientation val="minMax"/>
        </c:scaling>
        <c:delete val="1"/>
        <c:axPos val="l"/>
        <c:numFmt formatCode="General" sourceLinked="1"/>
        <c:majorTickMark val="out"/>
        <c:minorTickMark val="none"/>
        <c:tickLblPos val="nextTo"/>
        <c:crossAx val="532764864"/>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9787023222408706E-2"/>
          <c:y val="0.18653511502785899"/>
          <c:w val="0.90669513498329501"/>
          <c:h val="0.58045883423535605"/>
        </c:manualLayout>
      </c:layout>
      <c:barChart>
        <c:barDir val="col"/>
        <c:grouping val="clustered"/>
        <c:varyColors val="0"/>
        <c:ser>
          <c:idx val="0"/>
          <c:order val="0"/>
          <c:tx>
            <c:strRef>
              <c:f>Sheet1!$B$1</c:f>
              <c:strCache>
                <c:ptCount val="1"/>
                <c:pt idx="0">
                  <c:v>Series 1</c:v>
                </c:pt>
              </c:strCache>
            </c:strRef>
          </c:tx>
          <c:spPr>
            <a:solidFill>
              <a:srgbClr val="006227"/>
            </a:solidFill>
          </c:spPr>
          <c:invertIfNegative val="0"/>
          <c:dLbls>
            <c:spPr>
              <a:noFill/>
              <a:ln>
                <a:noFill/>
              </a:ln>
              <a:effectLst/>
            </c:spPr>
            <c:txPr>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"$"#,##0.00</c:formatCode>
                <c:ptCount val="12"/>
                <c:pt idx="0">
                  <c:v>10</c:v>
                </c:pt>
                <c:pt idx="1">
                  <c:v>9.8000000000000007</c:v>
                </c:pt>
                <c:pt idx="2">
                  <c:v>9.7000000000000011</c:v>
                </c:pt>
                <c:pt idx="3">
                  <c:v>9.8000000000000007</c:v>
                </c:pt>
                <c:pt idx="4">
                  <c:v>9.9</c:v>
                </c:pt>
                <c:pt idx="5">
                  <c:v>9.7000000000000011</c:v>
                </c:pt>
                <c:pt idx="6">
                  <c:v>9.6</c:v>
                </c:pt>
                <c:pt idx="7">
                  <c:v>9.8000000000000007</c:v>
                </c:pt>
                <c:pt idx="8">
                  <c:v>10.1</c:v>
                </c:pt>
                <c:pt idx="9">
                  <c:v>10</c:v>
                </c:pt>
                <c:pt idx="10">
                  <c:v>10.3</c:v>
                </c:pt>
                <c:pt idx="11">
                  <c:v>10.5</c:v>
                </c:pt>
              </c:numCache>
            </c:numRef>
          </c:val>
        </c:ser>
        <c:dLbls>
          <c:showLegendKey val="0"/>
          <c:showVal val="0"/>
          <c:showCatName val="0"/>
          <c:showSerName val="0"/>
          <c:showPercent val="0"/>
          <c:showBubbleSize val="0"/>
        </c:dLbls>
        <c:gapWidth val="50"/>
        <c:axId val="532764080"/>
        <c:axId val="532758592"/>
      </c:barChart>
      <c:catAx>
        <c:axId val="532764080"/>
        <c:scaling>
          <c:orientation val="minMax"/>
        </c:scaling>
        <c:delete val="0"/>
        <c:axPos val="b"/>
        <c:numFmt formatCode="General" sourceLinked="1"/>
        <c:majorTickMark val="out"/>
        <c:minorTickMark val="none"/>
        <c:tickLblPos val="nextTo"/>
        <c:txPr>
          <a:bodyPr/>
          <a:lstStyle/>
          <a:p>
            <a:pPr>
              <a:defRPr sz="1200">
                <a:solidFill>
                  <a:srgbClr val="7F7F7F"/>
                </a:solidFill>
              </a:defRPr>
            </a:pPr>
            <a:endParaRPr lang="en-US"/>
          </a:p>
        </c:txPr>
        <c:crossAx val="532758592"/>
        <c:crosses val="autoZero"/>
        <c:auto val="1"/>
        <c:lblAlgn val="ctr"/>
        <c:lblOffset val="100"/>
        <c:noMultiLvlLbl val="0"/>
      </c:catAx>
      <c:valAx>
        <c:axId val="532758592"/>
        <c:scaling>
          <c:orientation val="minMax"/>
          <c:max val="12"/>
          <c:min val="9"/>
        </c:scaling>
        <c:delete val="0"/>
        <c:axPos val="l"/>
        <c:numFmt formatCode="&quot;$&quot;#,##0" sourceLinked="0"/>
        <c:majorTickMark val="out"/>
        <c:minorTickMark val="none"/>
        <c:tickLblPos val="nextTo"/>
        <c:txPr>
          <a:bodyPr/>
          <a:lstStyle/>
          <a:p>
            <a:pPr>
              <a:defRPr sz="1200">
                <a:solidFill>
                  <a:srgbClr val="7F7F7F"/>
                </a:solidFill>
              </a:defRPr>
            </a:pPr>
            <a:endParaRPr lang="en-US"/>
          </a:p>
        </c:txPr>
        <c:crossAx val="532764080"/>
        <c:crosses val="autoZero"/>
        <c:crossBetween val="between"/>
        <c:majorUnit val="1"/>
        <c:minorUnit val="0.04"/>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9787023222408706E-2"/>
          <c:y val="0.18653511502785899"/>
          <c:w val="0.90669513498329501"/>
          <c:h val="0.58045883423535605"/>
        </c:manualLayout>
      </c:layout>
      <c:barChart>
        <c:barDir val="col"/>
        <c:grouping val="clustered"/>
        <c:varyColors val="0"/>
        <c:ser>
          <c:idx val="0"/>
          <c:order val="0"/>
          <c:tx>
            <c:strRef>
              <c:f>Sheet1!$B$1</c:f>
              <c:strCache>
                <c:ptCount val="1"/>
                <c:pt idx="0">
                  <c:v>Series 1</c:v>
                </c:pt>
              </c:strCache>
            </c:strRef>
          </c:tx>
          <c:spPr>
            <a:solidFill>
              <a:srgbClr val="6CB33F"/>
            </a:solidFill>
          </c:spPr>
          <c:invertIfNegative val="0"/>
          <c:dLbls>
            <c:spPr>
              <a:noFill/>
              <a:ln>
                <a:noFill/>
              </a:ln>
              <a:effectLst/>
            </c:spPr>
            <c:txPr>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"$"#,##0.00</c:formatCode>
                <c:ptCount val="12"/>
                <c:pt idx="0">
                  <c:v>10</c:v>
                </c:pt>
                <c:pt idx="1">
                  <c:v>10.1</c:v>
                </c:pt>
                <c:pt idx="2">
                  <c:v>10.199999999999999</c:v>
                </c:pt>
                <c:pt idx="3">
                  <c:v>10.3</c:v>
                </c:pt>
                <c:pt idx="4">
                  <c:v>10.4</c:v>
                </c:pt>
                <c:pt idx="5">
                  <c:v>10.5</c:v>
                </c:pt>
                <c:pt idx="6">
                  <c:v>10.6</c:v>
                </c:pt>
                <c:pt idx="7">
                  <c:v>10.7</c:v>
                </c:pt>
                <c:pt idx="8">
                  <c:v>10.8</c:v>
                </c:pt>
                <c:pt idx="9">
                  <c:v>10.9</c:v>
                </c:pt>
                <c:pt idx="10">
                  <c:v>11</c:v>
                </c:pt>
                <c:pt idx="11">
                  <c:v>11.1</c:v>
                </c:pt>
              </c:numCache>
            </c:numRef>
          </c:val>
        </c:ser>
        <c:dLbls>
          <c:showLegendKey val="0"/>
          <c:showVal val="0"/>
          <c:showCatName val="0"/>
          <c:showSerName val="0"/>
          <c:showPercent val="0"/>
          <c:showBubbleSize val="0"/>
        </c:dLbls>
        <c:gapWidth val="50"/>
        <c:axId val="532762120"/>
        <c:axId val="532758984"/>
      </c:barChart>
      <c:catAx>
        <c:axId val="532762120"/>
        <c:scaling>
          <c:orientation val="minMax"/>
        </c:scaling>
        <c:delete val="0"/>
        <c:axPos val="b"/>
        <c:numFmt formatCode="General" sourceLinked="1"/>
        <c:majorTickMark val="out"/>
        <c:minorTickMark val="none"/>
        <c:tickLblPos val="nextTo"/>
        <c:txPr>
          <a:bodyPr/>
          <a:lstStyle/>
          <a:p>
            <a:pPr>
              <a:defRPr sz="1200">
                <a:solidFill>
                  <a:srgbClr val="7F7F7F"/>
                </a:solidFill>
              </a:defRPr>
            </a:pPr>
            <a:endParaRPr lang="en-US"/>
          </a:p>
        </c:txPr>
        <c:crossAx val="532758984"/>
        <c:crosses val="autoZero"/>
        <c:auto val="1"/>
        <c:lblAlgn val="ctr"/>
        <c:lblOffset val="100"/>
        <c:noMultiLvlLbl val="0"/>
      </c:catAx>
      <c:valAx>
        <c:axId val="532758984"/>
        <c:scaling>
          <c:orientation val="minMax"/>
          <c:max val="12"/>
          <c:min val="9"/>
        </c:scaling>
        <c:delete val="0"/>
        <c:axPos val="l"/>
        <c:numFmt formatCode="&quot;$&quot;#,##0" sourceLinked="0"/>
        <c:majorTickMark val="out"/>
        <c:minorTickMark val="none"/>
        <c:tickLblPos val="nextTo"/>
        <c:txPr>
          <a:bodyPr/>
          <a:lstStyle/>
          <a:p>
            <a:pPr>
              <a:defRPr sz="1200">
                <a:solidFill>
                  <a:srgbClr val="7F7F7F"/>
                </a:solidFill>
              </a:defRPr>
            </a:pPr>
            <a:endParaRPr lang="en-US"/>
          </a:p>
        </c:txPr>
        <c:crossAx val="532762120"/>
        <c:crosses val="autoZero"/>
        <c:crossBetween val="between"/>
        <c:majorUnit val="1"/>
        <c:minorUnit val="0.04"/>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9787023222408706E-2"/>
          <c:y val="0.18653511502785899"/>
          <c:w val="0.90669513498329501"/>
          <c:h val="0.58045883423535605"/>
        </c:manualLayout>
      </c:layout>
      <c:barChart>
        <c:barDir val="col"/>
        <c:grouping val="clustered"/>
        <c:varyColors val="0"/>
        <c:ser>
          <c:idx val="0"/>
          <c:order val="0"/>
          <c:tx>
            <c:strRef>
              <c:f>Sheet1!$B$1</c:f>
              <c:strCache>
                <c:ptCount val="1"/>
                <c:pt idx="0">
                  <c:v>Series 1</c:v>
                </c:pt>
              </c:strCache>
            </c:strRef>
          </c:tx>
          <c:spPr>
            <a:solidFill>
              <a:srgbClr val="006227"/>
            </a:solidFill>
          </c:spPr>
          <c:invertIfNegative val="0"/>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"$"#,##0.00</c:formatCode>
                <c:ptCount val="12"/>
                <c:pt idx="0">
                  <c:v>10</c:v>
                </c:pt>
                <c:pt idx="1">
                  <c:v>9.8000000000000007</c:v>
                </c:pt>
                <c:pt idx="2">
                  <c:v>9.7000000000000011</c:v>
                </c:pt>
                <c:pt idx="3">
                  <c:v>9.8000000000000007</c:v>
                </c:pt>
                <c:pt idx="4">
                  <c:v>9.9</c:v>
                </c:pt>
                <c:pt idx="5">
                  <c:v>9.7000000000000011</c:v>
                </c:pt>
                <c:pt idx="6">
                  <c:v>9.6</c:v>
                </c:pt>
                <c:pt idx="7">
                  <c:v>9.8000000000000007</c:v>
                </c:pt>
                <c:pt idx="8">
                  <c:v>10.1</c:v>
                </c:pt>
                <c:pt idx="9">
                  <c:v>10</c:v>
                </c:pt>
                <c:pt idx="10">
                  <c:v>10.3</c:v>
                </c:pt>
                <c:pt idx="11">
                  <c:v>10.5</c:v>
                </c:pt>
              </c:numCache>
            </c:numRef>
          </c:val>
        </c:ser>
        <c:dLbls>
          <c:showLegendKey val="0"/>
          <c:showVal val="0"/>
          <c:showCatName val="0"/>
          <c:showSerName val="0"/>
          <c:showPercent val="0"/>
          <c:showBubbleSize val="0"/>
        </c:dLbls>
        <c:gapWidth val="50"/>
        <c:axId val="547087744"/>
        <c:axId val="547088136"/>
      </c:barChart>
      <c:catAx>
        <c:axId val="547087744"/>
        <c:scaling>
          <c:orientation val="minMax"/>
        </c:scaling>
        <c:delete val="1"/>
        <c:axPos val="b"/>
        <c:numFmt formatCode="General" sourceLinked="1"/>
        <c:majorTickMark val="out"/>
        <c:minorTickMark val="none"/>
        <c:tickLblPos val="nextTo"/>
        <c:crossAx val="547088136"/>
        <c:crosses val="autoZero"/>
        <c:auto val="1"/>
        <c:lblAlgn val="ctr"/>
        <c:lblOffset val="100"/>
        <c:noMultiLvlLbl val="0"/>
      </c:catAx>
      <c:valAx>
        <c:axId val="547088136"/>
        <c:scaling>
          <c:orientation val="minMax"/>
          <c:max val="12"/>
          <c:min val="9"/>
        </c:scaling>
        <c:delete val="1"/>
        <c:axPos val="l"/>
        <c:numFmt formatCode="&quot;$&quot;#,##0" sourceLinked="0"/>
        <c:majorTickMark val="out"/>
        <c:minorTickMark val="none"/>
        <c:tickLblPos val="nextTo"/>
        <c:crossAx val="547087744"/>
        <c:crosses val="autoZero"/>
        <c:crossBetween val="between"/>
        <c:majorUnit val="1"/>
        <c:minorUnit val="0.04"/>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9787023222408706E-2"/>
          <c:y val="0.18653511502785899"/>
          <c:w val="0.90669513498329501"/>
          <c:h val="0.58045883423535605"/>
        </c:manualLayout>
      </c:layout>
      <c:barChart>
        <c:barDir val="col"/>
        <c:grouping val="clustered"/>
        <c:varyColors val="0"/>
        <c:ser>
          <c:idx val="0"/>
          <c:order val="0"/>
          <c:tx>
            <c:strRef>
              <c:f>Sheet1!$B$1</c:f>
              <c:strCache>
                <c:ptCount val="1"/>
                <c:pt idx="0">
                  <c:v>Series 1</c:v>
                </c:pt>
              </c:strCache>
            </c:strRef>
          </c:tx>
          <c:spPr>
            <a:solidFill>
              <a:srgbClr val="6CB33F"/>
            </a:solidFill>
          </c:spPr>
          <c:invertIfNegative val="0"/>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"$"#,##0.00</c:formatCode>
                <c:ptCount val="12"/>
                <c:pt idx="0">
                  <c:v>10</c:v>
                </c:pt>
                <c:pt idx="1">
                  <c:v>10.1</c:v>
                </c:pt>
                <c:pt idx="2">
                  <c:v>10.199999999999999</c:v>
                </c:pt>
                <c:pt idx="3">
                  <c:v>10.3</c:v>
                </c:pt>
                <c:pt idx="4">
                  <c:v>10.4</c:v>
                </c:pt>
                <c:pt idx="5">
                  <c:v>10.5</c:v>
                </c:pt>
                <c:pt idx="6">
                  <c:v>10.6</c:v>
                </c:pt>
                <c:pt idx="7">
                  <c:v>10.7</c:v>
                </c:pt>
                <c:pt idx="8">
                  <c:v>10.8</c:v>
                </c:pt>
                <c:pt idx="9">
                  <c:v>10.9</c:v>
                </c:pt>
                <c:pt idx="10">
                  <c:v>11</c:v>
                </c:pt>
                <c:pt idx="11">
                  <c:v>11.1</c:v>
                </c:pt>
              </c:numCache>
            </c:numRef>
          </c:val>
        </c:ser>
        <c:dLbls>
          <c:showLegendKey val="0"/>
          <c:showVal val="0"/>
          <c:showCatName val="0"/>
          <c:showSerName val="0"/>
          <c:showPercent val="0"/>
          <c:showBubbleSize val="0"/>
        </c:dLbls>
        <c:gapWidth val="50"/>
        <c:axId val="547088920"/>
        <c:axId val="547089312"/>
      </c:barChart>
      <c:catAx>
        <c:axId val="547088920"/>
        <c:scaling>
          <c:orientation val="minMax"/>
        </c:scaling>
        <c:delete val="1"/>
        <c:axPos val="b"/>
        <c:numFmt formatCode="General" sourceLinked="1"/>
        <c:majorTickMark val="out"/>
        <c:minorTickMark val="none"/>
        <c:tickLblPos val="nextTo"/>
        <c:crossAx val="547089312"/>
        <c:crosses val="autoZero"/>
        <c:auto val="1"/>
        <c:lblAlgn val="ctr"/>
        <c:lblOffset val="100"/>
        <c:noMultiLvlLbl val="0"/>
      </c:catAx>
      <c:valAx>
        <c:axId val="547089312"/>
        <c:scaling>
          <c:orientation val="minMax"/>
          <c:max val="12"/>
          <c:min val="9"/>
        </c:scaling>
        <c:delete val="1"/>
        <c:axPos val="l"/>
        <c:numFmt formatCode="&quot;$&quot;#,##0" sourceLinked="0"/>
        <c:majorTickMark val="out"/>
        <c:minorTickMark val="none"/>
        <c:tickLblPos val="nextTo"/>
        <c:crossAx val="547088920"/>
        <c:crosses val="autoZero"/>
        <c:crossBetween val="between"/>
        <c:majorUnit val="1"/>
        <c:minorUnit val="0.04"/>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6CB33F"/>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-0.39</c:v>
                </c:pt>
                <c:pt idx="1">
                  <c:v>1.7</c:v>
                </c:pt>
                <c:pt idx="2">
                  <c:v>4.13</c:v>
                </c:pt>
                <c:pt idx="3">
                  <c:v>7.81</c:v>
                </c:pt>
              </c:numCache>
            </c:numRef>
          </c:val>
        </c:ser>
        <c:dLbls>
          <c:showLegendKey val="0"/>
          <c:showVal val="0"/>
          <c:showCatName val="0"/>
          <c:showSerName val="0"/>
          <c:showPercent val="0"/>
          <c:showBubbleSize val="0"/>
        </c:dLbls>
        <c:gapWidth val="50"/>
        <c:axId val="547090096"/>
        <c:axId val="547090488"/>
      </c:barChart>
      <c:catAx>
        <c:axId val="547090096"/>
        <c:scaling>
          <c:orientation val="minMax"/>
        </c:scaling>
        <c:delete val="1"/>
        <c:axPos val="l"/>
        <c:numFmt formatCode="General" sourceLinked="0"/>
        <c:majorTickMark val="out"/>
        <c:minorTickMark val="none"/>
        <c:tickLblPos val="nextTo"/>
        <c:crossAx val="547090488"/>
        <c:crosses val="autoZero"/>
        <c:auto val="1"/>
        <c:lblAlgn val="ctr"/>
        <c:lblOffset val="100"/>
        <c:noMultiLvlLbl val="0"/>
      </c:catAx>
      <c:valAx>
        <c:axId val="547090488"/>
        <c:scaling>
          <c:orientation val="minMax"/>
          <c:max val="8"/>
          <c:min val="-1"/>
        </c:scaling>
        <c:delete val="0"/>
        <c:axPos val="b"/>
        <c:majorGridlines/>
        <c:numFmt formatCode="General" sourceLinked="1"/>
        <c:majorTickMark val="out"/>
        <c:minorTickMark val="none"/>
        <c:tickLblPos val="high"/>
        <c:spPr>
          <a:ln>
            <a:noFill/>
          </a:ln>
        </c:spPr>
        <c:txPr>
          <a:bodyPr/>
          <a:lstStyle/>
          <a:p>
            <a:pPr>
              <a:defRPr>
                <a:solidFill>
                  <a:srgbClr val="7F7F7F"/>
                </a:solidFill>
              </a:defRPr>
            </a:pPr>
            <a:endParaRPr lang="en-US"/>
          </a:p>
        </c:txPr>
        <c:crossAx val="547090096"/>
        <c:crosses val="autoZero"/>
        <c:crossBetween val="between"/>
        <c:maj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AF94C5-6890-6448-A306-3E3C41EF1844}" type="datetimeFigureOut">
              <a:rPr lang="en-US" smtClean="0"/>
              <a:t>5/25/2017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4BE5BE-ACA7-0D4B-8516-B3CF690B0F6B}" type="slidenum">
              <a:rPr lang="en-US" smtClean="0"/>
              <a:t>‹#›</a:t>
            </a:fld>
            <a:endParaRPr lang="en-US"/>
          </a:p>
        </p:txBody>
      </p:sp>
    </p:spTree>
    <p:extLst>
      <p:ext uri="{BB962C8B-B14F-4D97-AF65-F5344CB8AC3E}">
        <p14:creationId xmlns:p14="http://schemas.microsoft.com/office/powerpoint/2010/main" val="3250619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E5FAF4-D663-7A44-B379-E6F2155D9C7B}" type="datetimeFigureOut">
              <a:rPr lang="en-US" smtClean="0"/>
              <a:t>5/25/2017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7B7400-DC4E-B24B-BF26-EEE0BF4F7A4D}" type="slidenum">
              <a:rPr lang="en-US" smtClean="0"/>
              <a:t>‹#›</a:t>
            </a:fld>
            <a:endParaRPr lang="en-US"/>
          </a:p>
        </p:txBody>
      </p:sp>
    </p:spTree>
    <p:extLst>
      <p:ext uri="{BB962C8B-B14F-4D97-AF65-F5344CB8AC3E}">
        <p14:creationId xmlns:p14="http://schemas.microsoft.com/office/powerpoint/2010/main" val="37870504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BEDFDF-4646-4AC1-987F-56EF828B039A}" type="slidenum">
              <a:rPr lang="en-US" smtClean="0"/>
              <a:pPr/>
              <a:t>1</a:t>
            </a:fld>
            <a:endParaRPr lang="en-US"/>
          </a:p>
        </p:txBody>
      </p:sp>
    </p:spTree>
    <p:extLst>
      <p:ext uri="{BB962C8B-B14F-4D97-AF65-F5344CB8AC3E}">
        <p14:creationId xmlns:p14="http://schemas.microsoft.com/office/powerpoint/2010/main" val="2857918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Notes Placeholder 2"/>
          <p:cNvSpPr>
            <a:spLocks noGrp="1"/>
          </p:cNvSpPr>
          <p:nvPr>
            <p:ph type="body" idx="1"/>
          </p:nvPr>
        </p:nvSpPr>
        <p:spPr/>
        <p:txBody>
          <a:bodyPr>
            <a:normAutofit/>
          </a:bodyPr>
          <a:lstStyle/>
          <a:p>
            <a:pPr>
              <a:spcAft>
                <a:spcPts val="600"/>
              </a:spcAft>
            </a:pPr>
            <a:r>
              <a:rPr lang="en-US" dirty="0" smtClean="0">
                <a:latin typeface="Arial"/>
                <a:cs typeface="Arial"/>
              </a:rPr>
              <a:t>We’re ready for the second of three simple questions to help you determine what type of investor you are. Are you a Small Picture investor or a Big </a:t>
            </a:r>
            <a:br>
              <a:rPr lang="en-US" dirty="0" smtClean="0">
                <a:latin typeface="Arial"/>
                <a:cs typeface="Arial"/>
              </a:rPr>
            </a:br>
            <a:r>
              <a:rPr lang="en-US" dirty="0" smtClean="0">
                <a:latin typeface="Arial"/>
                <a:cs typeface="Arial"/>
              </a:rPr>
              <a:t>Picture investor?</a:t>
            </a:r>
          </a:p>
          <a:p>
            <a:pPr>
              <a:spcAft>
                <a:spcPts val="600"/>
              </a:spcAft>
            </a:pPr>
            <a:r>
              <a:rPr lang="en-US" dirty="0" smtClean="0">
                <a:latin typeface="Arial"/>
                <a:cs typeface="Arial"/>
              </a:rPr>
              <a:t>Here are some of the signs of a Small Picture investor:</a:t>
            </a:r>
          </a:p>
          <a:p>
            <a:pPr>
              <a:spcAft>
                <a:spcPts val="600"/>
              </a:spcAft>
            </a:pPr>
            <a:r>
              <a:rPr lang="en-US" dirty="0" smtClean="0">
                <a:latin typeface="Arial"/>
                <a:cs typeface="Arial"/>
              </a:rPr>
              <a:t>A Small Picture investor may realize they need to be contributing more, but they are planning on doing that later in their career because they think they will have more money then. </a:t>
            </a:r>
          </a:p>
          <a:p>
            <a:pPr>
              <a:spcAft>
                <a:spcPts val="600"/>
              </a:spcAft>
            </a:pPr>
            <a:r>
              <a:rPr lang="en-US" dirty="0" smtClean="0">
                <a:latin typeface="Arial"/>
                <a:cs typeface="Arial"/>
              </a:rPr>
              <a:t>With the recent downturn with investment returns, Small Picture investors looked at their retirement accounts and said, “I keep putting money into my retirement account, but my account value keeps going down. I’m going to stop contributing until things improve.”</a:t>
            </a:r>
          </a:p>
          <a:p>
            <a:pPr>
              <a:spcAft>
                <a:spcPts val="600"/>
              </a:spcAft>
            </a:pPr>
            <a:r>
              <a:rPr lang="en-US" dirty="0" smtClean="0">
                <a:latin typeface="Arial"/>
                <a:cs typeface="Arial"/>
              </a:rPr>
              <a:t>Small Picture investors also tend to decide on the funds they will invest in by looking back at the most recent performance and choosing the ones that had the highest returns. </a:t>
            </a:r>
          </a:p>
        </p:txBody>
      </p:sp>
      <p:sp>
        <p:nvSpPr>
          <p:cNvPr id="140292" name="Slide Number Placeholder 3"/>
          <p:cNvSpPr>
            <a:spLocks noGrp="1"/>
          </p:cNvSpPr>
          <p:nvPr>
            <p:ph type="sldNum" sz="quarter" idx="5"/>
          </p:nvPr>
        </p:nvSpPr>
        <p:spPr/>
        <p:txBody>
          <a:bodyPr/>
          <a:lstStyle/>
          <a:p>
            <a:fld id="{363D080F-6D09-4646-BDF4-0519D6B163A0}" type="slidenum">
              <a:rPr lang="en-US" smtClean="0"/>
              <a:pPr/>
              <a:t>10</a:t>
            </a:fld>
            <a:endParaRPr lang="en-US" dirty="0" smtClean="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516340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Notes Placeholder 2"/>
          <p:cNvSpPr>
            <a:spLocks noGrp="1"/>
          </p:cNvSpPr>
          <p:nvPr>
            <p:ph type="body" idx="1"/>
          </p:nvPr>
        </p:nvSpPr>
        <p:spPr/>
        <p:txBody>
          <a:bodyPr>
            <a:normAutofit/>
          </a:bodyPr>
          <a:lstStyle/>
          <a:p>
            <a:r>
              <a:rPr lang="en-US" dirty="0" smtClean="0">
                <a:latin typeface="Arial"/>
                <a:cs typeface="Arial"/>
              </a:rPr>
              <a:t>Big Picture investors realize that the earlier you start saving for retirement the better. Although it is true that it is never too late to begin, the benefits of compound interest over time are hard to overlook. Let’s look at an example of the high cost of waiting to save for the future.</a:t>
            </a:r>
          </a:p>
        </p:txBody>
      </p:sp>
      <p:sp>
        <p:nvSpPr>
          <p:cNvPr id="140292" name="Slide Number Placeholder 3"/>
          <p:cNvSpPr>
            <a:spLocks noGrp="1"/>
          </p:cNvSpPr>
          <p:nvPr>
            <p:ph type="sldNum" sz="quarter" idx="5"/>
          </p:nvPr>
        </p:nvSpPr>
        <p:spPr/>
        <p:txBody>
          <a:bodyPr/>
          <a:lstStyle/>
          <a:p>
            <a:fld id="{363D080F-6D09-4646-BDF4-0519D6B163A0}" type="slidenum">
              <a:rPr lang="en-US" smtClean="0"/>
              <a:pPr/>
              <a:t>11</a:t>
            </a:fld>
            <a:endParaRPr lang="en-US" dirty="0" smtClean="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432640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p:txBody>
          <a:bodyPr/>
          <a:lstStyle/>
          <a:p>
            <a:fld id="{BD3BE07F-727C-4282-A507-6681E7F78BBD}" type="slidenum">
              <a:rPr lang="en-US"/>
              <a:pPr/>
              <a:t>12</a:t>
            </a:fld>
            <a:endParaRPr lang="en-US" dirty="0"/>
          </a:p>
        </p:txBody>
      </p:sp>
      <p:sp>
        <p:nvSpPr>
          <p:cNvPr id="14340" name="Rectangle 3"/>
          <p:cNvSpPr>
            <a:spLocks noGrp="1" noChangeArrowheads="1"/>
          </p:cNvSpPr>
          <p:nvPr>
            <p:ph type="body" idx="1"/>
          </p:nvPr>
        </p:nvSpPr>
        <p:spPr/>
        <p:txBody>
          <a:bodyPr>
            <a:normAutofit/>
          </a:bodyPr>
          <a:lstStyle/>
          <a:p>
            <a:pPr>
              <a:spcAft>
                <a:spcPts val="600"/>
              </a:spcAft>
            </a:pPr>
            <a:r>
              <a:rPr lang="en-US" dirty="0" smtClean="0">
                <a:solidFill>
                  <a:srgbClr val="000000"/>
                </a:solidFill>
                <a:latin typeface="Arial"/>
                <a:cs typeface="Arial"/>
              </a:rPr>
              <a:t>While it may be true that, with career changes or raises, you could have more money to invest when you are older, it is also true</a:t>
            </a:r>
            <a:r>
              <a:rPr lang="en-US" baseline="0" dirty="0" smtClean="0">
                <a:solidFill>
                  <a:srgbClr val="000000"/>
                </a:solidFill>
                <a:latin typeface="Arial"/>
                <a:cs typeface="Arial"/>
              </a:rPr>
              <a:t> </a:t>
            </a:r>
            <a:r>
              <a:rPr lang="en-US" dirty="0" smtClean="0">
                <a:solidFill>
                  <a:srgbClr val="000000"/>
                </a:solidFill>
                <a:latin typeface="Arial"/>
                <a:cs typeface="Arial"/>
              </a:rPr>
              <a:t>that the shortened time that your investments will have to grow will mean that it will actually cost you more to get the same result than if you had started earlier.</a:t>
            </a:r>
          </a:p>
          <a:p>
            <a:pPr>
              <a:spcAft>
                <a:spcPts val="600"/>
              </a:spcAft>
            </a:pPr>
            <a:r>
              <a:rPr lang="en-US" dirty="0" smtClean="0">
                <a:latin typeface="Arial"/>
                <a:cs typeface="Arial"/>
              </a:rPr>
              <a:t>The biggest mistake you can make is assuming you don't have any money to save. If you earn an income, it's simply a matter of how you're spending it. You probably can put some money aside each month — if you make saving for your future a priority. The longer you wait the more money you will need to save each month to make up for lost time.</a:t>
            </a: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836011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Notes Placeholder 2"/>
          <p:cNvSpPr>
            <a:spLocks noGrp="1"/>
          </p:cNvSpPr>
          <p:nvPr>
            <p:ph type="body" idx="1"/>
          </p:nvPr>
        </p:nvSpPr>
        <p:spPr/>
        <p:txBody>
          <a:bodyPr>
            <a:normAutofit/>
          </a:bodyPr>
          <a:lstStyle/>
          <a:p>
            <a:pPr>
              <a:spcAft>
                <a:spcPts val="600"/>
              </a:spcAft>
            </a:pPr>
            <a:r>
              <a:rPr lang="en-US" dirty="0" smtClean="0">
                <a:latin typeface="Arial"/>
                <a:cs typeface="Arial"/>
              </a:rPr>
              <a:t>Big Picture investors may also see their retirement account value decrease when the market experiences a downturn. </a:t>
            </a:r>
          </a:p>
          <a:p>
            <a:pPr>
              <a:spcAft>
                <a:spcPts val="600"/>
              </a:spcAft>
            </a:pPr>
            <a:r>
              <a:rPr lang="en-US" dirty="0" smtClean="0">
                <a:latin typeface="Arial"/>
                <a:cs typeface="Arial"/>
              </a:rPr>
              <a:t>But rather than stopping their contributions when that happens, they understand that, during down markets, their continued contributions may actually give them the opportunity to purchase a greater number of shares because of the lower share prices of the funds in which they are investing.</a:t>
            </a:r>
          </a:p>
          <a:p>
            <a:pPr>
              <a:spcAft>
                <a:spcPts val="600"/>
              </a:spcAft>
            </a:pPr>
            <a:r>
              <a:rPr lang="en-US" dirty="0" smtClean="0">
                <a:latin typeface="Arial"/>
                <a:cs typeface="Arial"/>
              </a:rPr>
              <a:t>They are using a concept called dollar cost averaging.</a:t>
            </a:r>
          </a:p>
          <a:p>
            <a:pPr>
              <a:spcAft>
                <a:spcPts val="600"/>
              </a:spcAft>
            </a:pPr>
            <a:endParaRPr lang="en-US" dirty="0" smtClean="0">
              <a:latin typeface="Arial"/>
              <a:cs typeface="Arial"/>
            </a:endParaRPr>
          </a:p>
          <a:p>
            <a:pPr>
              <a:spcAft>
                <a:spcPts val="600"/>
              </a:spcAft>
            </a:pPr>
            <a:endParaRPr lang="en-US" dirty="0" smtClean="0">
              <a:latin typeface="Arial"/>
              <a:cs typeface="Arial"/>
            </a:endParaRPr>
          </a:p>
        </p:txBody>
      </p:sp>
      <p:sp>
        <p:nvSpPr>
          <p:cNvPr id="140292" name="Slide Number Placeholder 3"/>
          <p:cNvSpPr>
            <a:spLocks noGrp="1"/>
          </p:cNvSpPr>
          <p:nvPr>
            <p:ph type="sldNum" sz="quarter" idx="5"/>
          </p:nvPr>
        </p:nvSpPr>
        <p:spPr/>
        <p:txBody>
          <a:bodyPr/>
          <a:lstStyle/>
          <a:p>
            <a:fld id="{363D080F-6D09-4646-BDF4-0519D6B163A0}" type="slidenum">
              <a:rPr lang="en-US" smtClean="0"/>
              <a:pPr/>
              <a:t>13</a:t>
            </a:fld>
            <a:endParaRPr lang="en-US" dirty="0" smtClean="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74948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9DECCE0-62BA-476B-876F-575EA8854310}" type="slidenum">
              <a:rPr lang="en-US"/>
              <a:pPr/>
              <a:t>14</a:t>
            </a:fld>
            <a:endParaRPr lang="en-US" dirty="0"/>
          </a:p>
        </p:txBody>
      </p:sp>
      <p:sp>
        <p:nvSpPr>
          <p:cNvPr id="248835" name="Rectangle 1027"/>
          <p:cNvSpPr>
            <a:spLocks noGrp="1" noChangeArrowheads="1"/>
          </p:cNvSpPr>
          <p:nvPr>
            <p:ph type="body" idx="1"/>
          </p:nvPr>
        </p:nvSpPr>
        <p:spPr/>
        <p:txBody>
          <a:bodyPr>
            <a:normAutofit/>
          </a:bodyPr>
          <a:lstStyle/>
          <a:p>
            <a:pPr>
              <a:spcAft>
                <a:spcPts val="600"/>
              </a:spcAft>
            </a:pPr>
            <a:r>
              <a:rPr lang="en-US" dirty="0">
                <a:latin typeface="Arial"/>
                <a:cs typeface="Arial"/>
              </a:rPr>
              <a:t>To </a:t>
            </a:r>
            <a:r>
              <a:rPr lang="en-US" dirty="0" smtClean="0">
                <a:latin typeface="Arial"/>
                <a:cs typeface="Arial"/>
              </a:rPr>
              <a:t>understand the </a:t>
            </a:r>
            <a:r>
              <a:rPr lang="en-US" dirty="0">
                <a:latin typeface="Arial"/>
                <a:cs typeface="Arial"/>
              </a:rPr>
              <a:t>effect of dollar cost averaging, let’s compare a volatile investment versus a steady investment. </a:t>
            </a:r>
          </a:p>
          <a:p>
            <a:pPr>
              <a:spcAft>
                <a:spcPts val="600"/>
              </a:spcAft>
            </a:pPr>
            <a:r>
              <a:rPr lang="en-US" dirty="0">
                <a:latin typeface="Arial"/>
                <a:cs typeface="Arial"/>
              </a:rPr>
              <a:t>By just looking at these two bar graphs, which one of these </a:t>
            </a:r>
            <a:r>
              <a:rPr lang="en-US" dirty="0" smtClean="0">
                <a:latin typeface="Arial"/>
                <a:cs typeface="Arial"/>
              </a:rPr>
              <a:t>investments </a:t>
            </a:r>
            <a:r>
              <a:rPr lang="en-US" dirty="0">
                <a:latin typeface="Arial"/>
                <a:cs typeface="Arial"/>
              </a:rPr>
              <a:t>appears to be the best? </a:t>
            </a:r>
            <a:endParaRPr lang="en-US" dirty="0" smtClean="0">
              <a:latin typeface="Arial"/>
              <a:cs typeface="Arial"/>
            </a:endParaRPr>
          </a:p>
          <a:p>
            <a:pPr>
              <a:spcAft>
                <a:spcPts val="600"/>
              </a:spcAft>
            </a:pPr>
            <a:r>
              <a:rPr lang="en-US" dirty="0" smtClean="0">
                <a:latin typeface="Arial"/>
                <a:cs typeface="Arial"/>
              </a:rPr>
              <a:t>The </a:t>
            </a:r>
            <a:r>
              <a:rPr lang="en-US" dirty="0">
                <a:latin typeface="Arial"/>
                <a:cs typeface="Arial"/>
              </a:rPr>
              <a:t>volatile one that moves up and down like a roller </a:t>
            </a:r>
            <a:r>
              <a:rPr lang="en-US" dirty="0" smtClean="0">
                <a:latin typeface="Arial"/>
                <a:cs typeface="Arial"/>
              </a:rPr>
              <a:t>coaster </a:t>
            </a:r>
            <a:r>
              <a:rPr lang="en-US" dirty="0">
                <a:latin typeface="Arial"/>
                <a:cs typeface="Arial"/>
              </a:rPr>
              <a:t>or the steady one that shows slow but sure growth throughout the year</a:t>
            </a:r>
            <a:r>
              <a:rPr lang="en-US" dirty="0" smtClean="0">
                <a:latin typeface="Arial"/>
                <a:cs typeface="Arial"/>
              </a:rPr>
              <a:t>?</a:t>
            </a:r>
            <a:endParaRPr lang="en-US" dirty="0">
              <a:latin typeface="Arial"/>
              <a:cs typeface="Arial"/>
            </a:endParaRPr>
          </a:p>
          <a:p>
            <a:pPr>
              <a:spcAft>
                <a:spcPts val="600"/>
              </a:spcAft>
            </a:pPr>
            <a:r>
              <a:rPr lang="en-US" dirty="0">
                <a:latin typeface="Arial"/>
                <a:cs typeface="Arial"/>
              </a:rPr>
              <a:t>Most people </a:t>
            </a:r>
            <a:r>
              <a:rPr lang="en-US" dirty="0" smtClean="0">
                <a:latin typeface="Arial"/>
                <a:cs typeface="Arial"/>
              </a:rPr>
              <a:t>think </a:t>
            </a:r>
            <a:r>
              <a:rPr lang="en-US" dirty="0">
                <a:latin typeface="Arial"/>
                <a:cs typeface="Arial"/>
              </a:rPr>
              <a:t>the steady investment would provide the best return because it contains no monthly periods when the investment fund showed a loss of value.</a:t>
            </a:r>
          </a:p>
          <a:p>
            <a:pPr>
              <a:spcAft>
                <a:spcPts val="600"/>
              </a:spcAft>
            </a:pPr>
            <a:endParaRPr lang="en-US" dirty="0">
              <a:latin typeface="Arial"/>
              <a:cs typeface="Arial"/>
            </a:endParaRPr>
          </a:p>
          <a:p>
            <a:pPr lvl="2">
              <a:spcAft>
                <a:spcPts val="600"/>
              </a:spcAft>
            </a:pPr>
            <a:endParaRPr lang="en-US" dirty="0">
              <a:latin typeface="Arial"/>
              <a:cs typeface="Arial"/>
            </a:endParaRPr>
          </a:p>
          <a:p>
            <a:pPr>
              <a:spcAft>
                <a:spcPts val="600"/>
              </a:spcAft>
            </a:pPr>
            <a:endParaRPr lang="en-US" dirty="0">
              <a:latin typeface="Arial"/>
              <a:cs typeface="Arial"/>
            </a:endParaRPr>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3585412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EABFCD-32D8-492A-9B85-B359B2574566}" type="slidenum">
              <a:rPr lang="en-US">
                <a:solidFill>
                  <a:prstClr val="black"/>
                </a:solidFill>
              </a:rPr>
              <a:pPr/>
              <a:t>15</a:t>
            </a:fld>
            <a:endParaRPr lang="en-US" dirty="0">
              <a:solidFill>
                <a:prstClr val="black"/>
              </a:solidFill>
            </a:endParaRPr>
          </a:p>
        </p:txBody>
      </p:sp>
      <p:sp>
        <p:nvSpPr>
          <p:cNvPr id="246786" name="Rectangle 1026"/>
          <p:cNvSpPr>
            <a:spLocks noGrp="1" noRot="1" noChangeAspect="1" noChangeArrowheads="1" noTextEdit="1"/>
          </p:cNvSpPr>
          <p:nvPr>
            <p:ph type="sldImg"/>
          </p:nvPr>
        </p:nvSpPr>
        <p:spPr>
          <a:ln/>
        </p:spPr>
      </p:sp>
      <p:sp>
        <p:nvSpPr>
          <p:cNvPr id="246787" name="Rectangle 1027"/>
          <p:cNvSpPr>
            <a:spLocks noGrp="1" noChangeArrowheads="1"/>
          </p:cNvSpPr>
          <p:nvPr>
            <p:ph type="body" idx="1"/>
          </p:nvPr>
        </p:nvSpPr>
        <p:spPr/>
        <p:txBody>
          <a:bodyPr/>
          <a:lstStyle/>
          <a:p>
            <a:pPr>
              <a:spcAft>
                <a:spcPts val="600"/>
              </a:spcAft>
            </a:pPr>
            <a:r>
              <a:rPr lang="en-US" dirty="0">
                <a:latin typeface="Arial"/>
                <a:cs typeface="Arial"/>
              </a:rPr>
              <a:t>But here is what would have really happened if you had invested $100 each month in both of these funds for one year.</a:t>
            </a:r>
          </a:p>
          <a:p>
            <a:pPr>
              <a:spcAft>
                <a:spcPts val="600"/>
              </a:spcAft>
              <a:tabLst>
                <a:tab pos="1828800" algn="l"/>
              </a:tabLst>
            </a:pPr>
            <a:r>
              <a:rPr lang="en-US" b="1" dirty="0" smtClean="0">
                <a:latin typeface="Arial"/>
                <a:cs typeface="Arial"/>
              </a:rPr>
              <a:t>	Steady </a:t>
            </a:r>
            <a:r>
              <a:rPr lang="en-US" b="1" dirty="0">
                <a:latin typeface="Arial"/>
                <a:cs typeface="Arial"/>
              </a:rPr>
              <a:t>Fund	Volatile Fund</a:t>
            </a:r>
            <a:br>
              <a:rPr lang="en-US" b="1" dirty="0">
                <a:latin typeface="Arial"/>
                <a:cs typeface="Arial"/>
              </a:rPr>
            </a:br>
            <a:r>
              <a:rPr lang="en-US" dirty="0">
                <a:latin typeface="Arial"/>
                <a:cs typeface="Arial"/>
              </a:rPr>
              <a:t>Total amount invested	$1,200		$1,200	</a:t>
            </a:r>
          </a:p>
          <a:p>
            <a:pPr>
              <a:spcAft>
                <a:spcPts val="600"/>
              </a:spcAft>
            </a:pPr>
            <a:r>
              <a:rPr lang="en-US" dirty="0">
                <a:latin typeface="Arial"/>
                <a:cs typeface="Arial"/>
              </a:rPr>
              <a:t>Total shares purchased	113.866		120.882	</a:t>
            </a:r>
          </a:p>
          <a:p>
            <a:pPr>
              <a:spcAft>
                <a:spcPts val="600"/>
              </a:spcAft>
            </a:pPr>
            <a:r>
              <a:rPr lang="en-US" dirty="0">
                <a:latin typeface="Arial"/>
                <a:cs typeface="Arial"/>
              </a:rPr>
              <a:t>Total value at </a:t>
            </a:r>
            <a:r>
              <a:rPr lang="en-US" dirty="0" smtClean="0">
                <a:latin typeface="Arial"/>
                <a:cs typeface="Arial"/>
              </a:rPr>
              <a:t>year-end</a:t>
            </a:r>
            <a:r>
              <a:rPr lang="en-US" dirty="0">
                <a:latin typeface="Arial"/>
                <a:cs typeface="Arial"/>
              </a:rPr>
              <a:t>	$1,264		$1,269	</a:t>
            </a:r>
            <a:endParaRPr lang="en-US" dirty="0" smtClean="0">
              <a:latin typeface="Arial"/>
              <a:cs typeface="Arial"/>
            </a:endParaRPr>
          </a:p>
          <a:p>
            <a:pPr>
              <a:spcAft>
                <a:spcPts val="600"/>
              </a:spcAft>
            </a:pPr>
            <a:r>
              <a:rPr lang="en-US" dirty="0" smtClean="0">
                <a:latin typeface="Arial"/>
                <a:cs typeface="Arial"/>
              </a:rPr>
              <a:t>With </a:t>
            </a:r>
            <a:r>
              <a:rPr lang="en-US" dirty="0">
                <a:latin typeface="Arial"/>
                <a:cs typeface="Arial"/>
              </a:rPr>
              <a:t>dollar cost averaging, when an investment fund drops in value, your regular monthly </a:t>
            </a:r>
            <a:r>
              <a:rPr lang="en-US" dirty="0" smtClean="0">
                <a:latin typeface="Arial"/>
                <a:cs typeface="Arial"/>
              </a:rPr>
              <a:t>contribution can </a:t>
            </a:r>
            <a:r>
              <a:rPr lang="en-US" dirty="0">
                <a:latin typeface="Arial"/>
                <a:cs typeface="Arial"/>
              </a:rPr>
              <a:t>purchase more shares. In this example, you would actually have more money in your account if you had invested in the fund that had both gains and losses during the year. </a:t>
            </a:r>
            <a:endParaRPr lang="en-US" dirty="0" smtClean="0">
              <a:latin typeface="Arial"/>
              <a:cs typeface="Arial"/>
            </a:endParaRPr>
          </a:p>
          <a:p>
            <a:pPr>
              <a:spcAft>
                <a:spcPts val="600"/>
              </a:spcAft>
            </a:pPr>
            <a:r>
              <a:rPr lang="en-US" dirty="0" smtClean="0">
                <a:latin typeface="Arial"/>
                <a:cs typeface="Arial"/>
              </a:rPr>
              <a:t>Even </a:t>
            </a:r>
            <a:r>
              <a:rPr lang="en-US" dirty="0">
                <a:latin typeface="Arial"/>
                <a:cs typeface="Arial"/>
              </a:rPr>
              <a:t>with an understanding of dollar cost averaging, when an investment begins to lose money, the natural tendency for most of us is to think we need to move our money into something with less risk. We are often tempted to try </a:t>
            </a:r>
            <a:r>
              <a:rPr lang="en-US" dirty="0" smtClean="0">
                <a:latin typeface="Arial"/>
                <a:cs typeface="Arial"/>
              </a:rPr>
              <a:t>to </a:t>
            </a:r>
            <a:r>
              <a:rPr lang="en-US" dirty="0">
                <a:latin typeface="Arial"/>
                <a:cs typeface="Arial"/>
              </a:rPr>
              <a:t>time the market. </a:t>
            </a:r>
          </a:p>
          <a:p>
            <a:pPr>
              <a:spcAft>
                <a:spcPts val="600"/>
              </a:spcAft>
            </a:pPr>
            <a:endParaRPr lang="en-US" dirty="0">
              <a:latin typeface="Arial"/>
              <a:cs typeface="Arial"/>
            </a:endParaRPr>
          </a:p>
          <a:p>
            <a:pPr>
              <a:spcAft>
                <a:spcPts val="600"/>
              </a:spcAft>
            </a:pPr>
            <a:endParaRPr lang="en-US" dirty="0">
              <a:latin typeface="Arial"/>
              <a:cs typeface="Arial"/>
            </a:endParaRPr>
          </a:p>
        </p:txBody>
      </p:sp>
    </p:spTree>
    <p:extLst>
      <p:ext uri="{BB962C8B-B14F-4D97-AF65-F5344CB8AC3E}">
        <p14:creationId xmlns:p14="http://schemas.microsoft.com/office/powerpoint/2010/main" val="152529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Notes Placeholder 2"/>
          <p:cNvSpPr>
            <a:spLocks noGrp="1"/>
          </p:cNvSpPr>
          <p:nvPr>
            <p:ph type="body" idx="1"/>
          </p:nvPr>
        </p:nvSpPr>
        <p:spPr/>
        <p:txBody>
          <a:bodyPr>
            <a:normAutofit lnSpcReduction="10000"/>
          </a:bodyPr>
          <a:lstStyle/>
          <a:p>
            <a:pPr>
              <a:spcAft>
                <a:spcPts val="600"/>
              </a:spcAft>
            </a:pPr>
            <a:r>
              <a:rPr lang="en-US" dirty="0" smtClean="0">
                <a:latin typeface="Arial"/>
                <a:cs typeface="Arial"/>
              </a:rPr>
              <a:t>It is usually important to refrain from making quick and impulsive changes in your portfolio. Making changes based on short-term market movements is almost a guarantee for failure as it can actually promote buying high and selling low. </a:t>
            </a:r>
          </a:p>
          <a:p>
            <a:pPr>
              <a:spcAft>
                <a:spcPts val="600"/>
              </a:spcAft>
            </a:pPr>
            <a:r>
              <a:rPr lang="en-US" dirty="0" smtClean="0">
                <a:latin typeface="Arial"/>
                <a:cs typeface="Arial"/>
              </a:rPr>
              <a:t>The performance of your account moving forward will be determined based on results of the financial markets in the future, not the past. Selling today cannot avoid yesterday's losses in a down market. Likewise, in an up market, you cannot buy yesterday's performance by investing in the hottest fund. </a:t>
            </a:r>
          </a:p>
          <a:p>
            <a:pPr>
              <a:spcAft>
                <a:spcPts val="600"/>
              </a:spcAft>
            </a:pPr>
            <a:r>
              <a:rPr lang="en-US" dirty="0" smtClean="0">
                <a:latin typeface="Arial"/>
                <a:cs typeface="Arial"/>
              </a:rPr>
              <a:t>If you absolutely have to make changes in your portfolio, consider making them in small increments. This allows you to use dollar cost averaging and gives you time to more seriously consider your actions. </a:t>
            </a:r>
          </a:p>
          <a:p>
            <a:pPr>
              <a:spcAft>
                <a:spcPts val="600"/>
              </a:spcAft>
            </a:pPr>
            <a:r>
              <a:rPr lang="en-US" dirty="0" smtClean="0">
                <a:latin typeface="Arial"/>
                <a:cs typeface="Arial"/>
              </a:rPr>
              <a:t>Getting out of the market during roller-coaster rides is seldom a smart move. What happens if you’re out of the market and the market goes up? Consider another investor who got jittery every time the market pendulum swung from profit to loss. By doing so, he missed the 10 best days over the course of those 20 years. His average, annualized return dropped from 7.81% to 4.13%. Miss the 20 best days, and his average, annualized return is 1.70%. If one misses the 30 best days of market performance, the average, annualized return drops to -0.39% — below the rate of a bank savings account.</a:t>
            </a:r>
          </a:p>
          <a:p>
            <a:pPr>
              <a:spcAft>
                <a:spcPts val="600"/>
              </a:spcAft>
            </a:pPr>
            <a:r>
              <a:rPr lang="en-US" dirty="0" smtClean="0">
                <a:latin typeface="Arial"/>
                <a:cs typeface="Arial"/>
              </a:rPr>
              <a:t>The bottom line is that the market makes very quick upward moves — you don’t want to miss out on them by sitting on the sidelines. </a:t>
            </a:r>
          </a:p>
          <a:p>
            <a:pPr>
              <a:spcAft>
                <a:spcPts val="600"/>
              </a:spcAft>
            </a:pPr>
            <a:endParaRPr lang="en-US" dirty="0" smtClean="0">
              <a:latin typeface="Arial"/>
              <a:cs typeface="Arial"/>
            </a:endParaRPr>
          </a:p>
          <a:p>
            <a:pPr>
              <a:spcAft>
                <a:spcPts val="600"/>
              </a:spcAft>
            </a:pPr>
            <a:endParaRPr lang="en-US" dirty="0" smtClean="0">
              <a:latin typeface="Arial"/>
              <a:cs typeface="Arial"/>
            </a:endParaRPr>
          </a:p>
          <a:p>
            <a:pPr>
              <a:spcAft>
                <a:spcPts val="600"/>
              </a:spcAft>
            </a:pPr>
            <a:endParaRPr lang="en-US" dirty="0" smtClean="0">
              <a:latin typeface="Arial"/>
              <a:cs typeface="Arial"/>
            </a:endParaRPr>
          </a:p>
        </p:txBody>
      </p:sp>
      <p:sp>
        <p:nvSpPr>
          <p:cNvPr id="160771" name="Slide Number Placeholder 3"/>
          <p:cNvSpPr>
            <a:spLocks noGrp="1"/>
          </p:cNvSpPr>
          <p:nvPr>
            <p:ph type="sldNum" sz="quarter" idx="5"/>
          </p:nvPr>
        </p:nvSpPr>
        <p:spPr/>
        <p:txBody>
          <a:bodyPr/>
          <a:lstStyle/>
          <a:p>
            <a:fld id="{5BAF3A12-7890-4A74-B9D6-473CE5FD98F3}" type="slidenum">
              <a:rPr lang="en-US" smtClean="0"/>
              <a:pPr/>
              <a:t>16</a:t>
            </a:fld>
            <a:endParaRPr lang="en-US" dirty="0" smtClean="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951465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Notes Placeholder 2"/>
          <p:cNvSpPr>
            <a:spLocks noGrp="1"/>
          </p:cNvSpPr>
          <p:nvPr>
            <p:ph type="body" idx="1"/>
          </p:nvPr>
        </p:nvSpPr>
        <p:spPr/>
        <p:txBody>
          <a:bodyPr>
            <a:normAutofit/>
          </a:bodyPr>
          <a:lstStyle/>
          <a:p>
            <a:pPr>
              <a:spcAft>
                <a:spcPts val="600"/>
              </a:spcAft>
            </a:pPr>
            <a:r>
              <a:rPr lang="en-US" dirty="0" smtClean="0">
                <a:latin typeface="Arial"/>
                <a:cs typeface="Arial"/>
              </a:rPr>
              <a:t>And that leads us to a third characteristic of a </a:t>
            </a:r>
            <a:r>
              <a:rPr lang="en-US" b="0" dirty="0" smtClean="0">
                <a:latin typeface="Arial"/>
                <a:cs typeface="Arial"/>
              </a:rPr>
              <a:t>Big Picture </a:t>
            </a:r>
            <a:r>
              <a:rPr lang="en-US" dirty="0" smtClean="0">
                <a:latin typeface="Arial"/>
                <a:cs typeface="Arial"/>
              </a:rPr>
              <a:t>investor.</a:t>
            </a:r>
          </a:p>
          <a:p>
            <a:pPr>
              <a:spcAft>
                <a:spcPts val="600"/>
              </a:spcAft>
            </a:pPr>
            <a:r>
              <a:rPr lang="en-US" dirty="0" smtClean="0">
                <a:latin typeface="Arial"/>
                <a:cs typeface="Arial"/>
              </a:rPr>
              <a:t>Big Picture investors have learned that just because a certain fund had the highest earnings one month or quarter does not mean that same fund will have the best returns going forward. Rather than chasing returns, Big Picture investors prefer to take a long-term perspective when it comes to selecting investment funds.</a:t>
            </a:r>
          </a:p>
        </p:txBody>
      </p:sp>
      <p:sp>
        <p:nvSpPr>
          <p:cNvPr id="140292" name="Slide Number Placeholder 3"/>
          <p:cNvSpPr>
            <a:spLocks noGrp="1"/>
          </p:cNvSpPr>
          <p:nvPr>
            <p:ph type="sldNum" sz="quarter" idx="5"/>
          </p:nvPr>
        </p:nvSpPr>
        <p:spPr/>
        <p:txBody>
          <a:bodyPr/>
          <a:lstStyle/>
          <a:p>
            <a:fld id="{363D080F-6D09-4646-BDF4-0519D6B163A0}" type="slidenum">
              <a:rPr lang="en-US" smtClean="0"/>
              <a:pPr/>
              <a:t>17</a:t>
            </a:fld>
            <a:endParaRPr lang="en-US" dirty="0" smtClean="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024945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B6ED957-F678-4EF6-9A29-F83030127A47}" type="slidenum">
              <a:rPr lang="en-US"/>
              <a:pPr/>
              <a:t>18</a:t>
            </a:fld>
            <a:endParaRPr lang="en-US" dirty="0"/>
          </a:p>
        </p:txBody>
      </p:sp>
      <p:sp>
        <p:nvSpPr>
          <p:cNvPr id="162819" name="Rectangle 3"/>
          <p:cNvSpPr>
            <a:spLocks noGrp="1" noChangeArrowheads="1"/>
          </p:cNvSpPr>
          <p:nvPr>
            <p:ph type="body" idx="1"/>
          </p:nvPr>
        </p:nvSpPr>
        <p:spPr/>
        <p:txBody>
          <a:bodyPr>
            <a:normAutofit/>
          </a:bodyPr>
          <a:lstStyle/>
          <a:p>
            <a:pPr>
              <a:spcAft>
                <a:spcPts val="600"/>
              </a:spcAft>
            </a:pPr>
            <a:r>
              <a:rPr lang="en-US" dirty="0" smtClean="0">
                <a:latin typeface="Arial"/>
                <a:cs typeface="Arial"/>
              </a:rPr>
              <a:t>GuideStone offers you three different approaches to determining an asset allocation that may be the best fit for you.</a:t>
            </a:r>
          </a:p>
          <a:p>
            <a:pPr>
              <a:spcAft>
                <a:spcPts val="600"/>
              </a:spcAft>
            </a:pPr>
            <a:r>
              <a:rPr lang="en-US" dirty="0" smtClean="0">
                <a:latin typeface="Arial"/>
                <a:cs typeface="Arial"/>
              </a:rPr>
              <a:t>(Briefly discuss each approach.)</a:t>
            </a:r>
          </a:p>
          <a:p>
            <a:pPr>
              <a:spcAft>
                <a:spcPts val="600"/>
              </a:spcAft>
            </a:pPr>
            <a:endParaRPr lang="en-US" dirty="0" smtClean="0">
              <a:latin typeface="Arial"/>
              <a:cs typeface="Arial"/>
            </a:endParaRPr>
          </a:p>
          <a:p>
            <a:pPr>
              <a:spcAft>
                <a:spcPts val="600"/>
              </a:spcAft>
            </a:pPr>
            <a:endParaRPr lang="en-US" dirty="0">
              <a:latin typeface="Arial"/>
              <a:cs typeface="Arial"/>
            </a:endParaRPr>
          </a:p>
          <a:p>
            <a:pPr>
              <a:spcAft>
                <a:spcPts val="600"/>
              </a:spcAft>
            </a:pPr>
            <a:endParaRPr lang="en-US" dirty="0">
              <a:latin typeface="Arial"/>
              <a:cs typeface="Arial"/>
            </a:endParaRPr>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3275784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Notes Placeholder 2"/>
          <p:cNvSpPr>
            <a:spLocks noGrp="1"/>
          </p:cNvSpPr>
          <p:nvPr>
            <p:ph type="body" idx="1"/>
          </p:nvPr>
        </p:nvSpPr>
        <p:spPr/>
        <p:txBody>
          <a:bodyPr>
            <a:normAutofit/>
          </a:bodyPr>
          <a:lstStyle/>
          <a:p>
            <a:pPr>
              <a:spcAft>
                <a:spcPts val="600"/>
              </a:spcAft>
            </a:pPr>
            <a:r>
              <a:rPr lang="en-US" dirty="0" smtClean="0">
                <a:latin typeface="Arial"/>
                <a:cs typeface="Arial"/>
              </a:rPr>
              <a:t>There is one last question to consider. But before we continue, let’s remember the purpose of this discussion.</a:t>
            </a:r>
          </a:p>
          <a:p>
            <a:pPr>
              <a:spcAft>
                <a:spcPts val="600"/>
              </a:spcAft>
            </a:pPr>
            <a:r>
              <a:rPr lang="en-US" dirty="0" smtClean="0">
                <a:latin typeface="Arial"/>
                <a:cs typeface="Arial"/>
              </a:rPr>
              <a:t>I’ve been trying to challenge you to think about what type of investor you were before the recent financial crisis hit — and what type of investor you may need to be now as we are hopefully coming out of the crisis and moving into better times. Is there anything about investing that we need to do differently as we move forward?</a:t>
            </a:r>
          </a:p>
          <a:p>
            <a:pPr>
              <a:spcAft>
                <a:spcPts val="600"/>
              </a:spcAft>
            </a:pPr>
            <a:r>
              <a:rPr lang="en-US" dirty="0" smtClean="0">
                <a:latin typeface="Arial"/>
                <a:cs typeface="Arial"/>
              </a:rPr>
              <a:t>The third question that can help us determine this is: Are you a Disconnected or Connected investor?</a:t>
            </a:r>
          </a:p>
          <a:p>
            <a:pPr>
              <a:spcAft>
                <a:spcPts val="600"/>
              </a:spcAft>
            </a:pPr>
            <a:r>
              <a:rPr lang="en-US" dirty="0" smtClean="0">
                <a:latin typeface="Arial"/>
                <a:cs typeface="Arial"/>
              </a:rPr>
              <a:t>A Disconnected investor has either forgotten or has never even set up a user ID and password to look at their account through the GuideStone website. </a:t>
            </a:r>
          </a:p>
          <a:p>
            <a:pPr>
              <a:spcAft>
                <a:spcPts val="600"/>
              </a:spcAft>
            </a:pPr>
            <a:r>
              <a:rPr lang="en-US" dirty="0" smtClean="0">
                <a:latin typeface="Arial"/>
                <a:cs typeface="Arial"/>
              </a:rPr>
              <a:t>They usually don’t take the time to open and review their </a:t>
            </a:r>
            <a:r>
              <a:rPr lang="en-US" i="0" dirty="0" smtClean="0">
                <a:latin typeface="Arial"/>
                <a:cs typeface="Arial"/>
              </a:rPr>
              <a:t>GuideStone</a:t>
            </a:r>
            <a:r>
              <a:rPr lang="en-US" i="1" dirty="0" smtClean="0">
                <a:latin typeface="Arial"/>
                <a:cs typeface="Arial"/>
              </a:rPr>
              <a:t> Quarterly Account Statements</a:t>
            </a:r>
            <a:r>
              <a:rPr lang="en-US" dirty="0" smtClean="0">
                <a:latin typeface="Arial"/>
                <a:cs typeface="Arial"/>
              </a:rPr>
              <a:t>. In fact, many Disconnected investors have file folders filled with unopened account statements and didn’t even realize GuideStone had switched to online statements in 2009 until they received their end-of-year printed statement.</a:t>
            </a:r>
          </a:p>
          <a:p>
            <a:pPr>
              <a:spcAft>
                <a:spcPts val="600"/>
              </a:spcAft>
            </a:pPr>
            <a:r>
              <a:rPr lang="en-US" dirty="0" smtClean="0">
                <a:latin typeface="Arial"/>
                <a:cs typeface="Arial"/>
              </a:rPr>
              <a:t>And finally, a Disconnected investor doesn’t take advantage of the several helpful investment planning tools GuideStone makes available at no cost to help them adequately prepare for retirement.</a:t>
            </a:r>
          </a:p>
        </p:txBody>
      </p:sp>
      <p:sp>
        <p:nvSpPr>
          <p:cNvPr id="144388" name="Slide Number Placeholder 3"/>
          <p:cNvSpPr>
            <a:spLocks noGrp="1"/>
          </p:cNvSpPr>
          <p:nvPr>
            <p:ph type="sldNum" sz="quarter" idx="5"/>
          </p:nvPr>
        </p:nvSpPr>
        <p:spPr/>
        <p:txBody>
          <a:bodyPr/>
          <a:lstStyle/>
          <a:p>
            <a:fld id="{DC4BCC50-221B-4194-8273-20F1D4ED7999}" type="slidenum">
              <a:rPr lang="en-US" smtClean="0"/>
              <a:pPr/>
              <a:t>19</a:t>
            </a:fld>
            <a:endParaRPr lang="en-US" dirty="0" smtClean="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98970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ln>
            <a:miter lim="800000"/>
            <a:headEnd/>
            <a:tailEnd/>
          </a:ln>
        </p:spPr>
        <p:txBody>
          <a:bodyPr/>
          <a:lstStyle/>
          <a:p>
            <a:fld id="{2F5A781F-D894-4B9F-A55E-C51CE5DB95B5}" type="slidenum">
              <a:rPr lang="en-US" smtClean="0">
                <a:latin typeface="Arial" charset="0"/>
              </a:rPr>
              <a:pPr/>
              <a:t>2</a:t>
            </a:fld>
            <a:endParaRPr lang="en-US" dirty="0" smtClean="0">
              <a:latin typeface="Arial" charset="0"/>
            </a:endParaRPr>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xfrm>
            <a:off x="914400" y="4344026"/>
            <a:ext cx="4895850" cy="4114488"/>
          </a:xfrm>
          <a:noFill/>
        </p:spPr>
        <p:txBody>
          <a:bodyPr wrap="square" numCol="1" anchor="t" anchorCtr="0" compatLnSpc="1">
            <a:prstTxWarp prst="textNoShape">
              <a:avLst/>
            </a:prstTxWarp>
            <a:normAutofit/>
          </a:bodyPr>
          <a:lstStyle/>
          <a:p>
            <a:pPr>
              <a:spcAft>
                <a:spcPts val="600"/>
              </a:spcAft>
            </a:pPr>
            <a:r>
              <a:rPr lang="en-US" sz="1200" kern="1200" dirty="0" smtClean="0">
                <a:solidFill>
                  <a:schemeClr val="tx1"/>
                </a:solidFill>
                <a:latin typeface="Arial"/>
                <a:ea typeface="ＭＳ Ｐゴシック" charset="-128"/>
                <a:cs typeface="Arial"/>
              </a:rPr>
              <a:t>I don’t need to tell you that the financial markets had more than their share of troubles in 2008 and 2009.</a:t>
            </a:r>
          </a:p>
          <a:p>
            <a:pPr>
              <a:spcAft>
                <a:spcPts val="600"/>
              </a:spcAft>
            </a:pPr>
            <a:r>
              <a:rPr lang="en-US" sz="1200" kern="1200" dirty="0" smtClean="0">
                <a:solidFill>
                  <a:schemeClr val="tx1"/>
                </a:solidFill>
                <a:latin typeface="Arial"/>
                <a:ea typeface="ＭＳ Ｐゴシック" charset="-128"/>
                <a:cs typeface="Arial"/>
              </a:rPr>
              <a:t>Almost all types of investments were impacted in a negative way. </a:t>
            </a:r>
          </a:p>
          <a:p>
            <a:pPr>
              <a:spcAft>
                <a:spcPts val="600"/>
              </a:spcAft>
            </a:pPr>
            <a:r>
              <a:rPr lang="en-US" sz="1200" kern="1200" dirty="0" smtClean="0">
                <a:solidFill>
                  <a:schemeClr val="tx1"/>
                </a:solidFill>
                <a:latin typeface="Arial"/>
                <a:ea typeface="ＭＳ Ｐゴシック" charset="-128"/>
                <a:cs typeface="Arial"/>
              </a:rPr>
              <a:t>In regard to the U.S. stock market, we have just come through the first decade since the Great Depression where stocks had negative returns over a 10-year period of time.</a:t>
            </a:r>
          </a:p>
          <a:p>
            <a:pPr>
              <a:spcAft>
                <a:spcPts val="600"/>
              </a:spcAft>
            </a:pPr>
            <a:r>
              <a:rPr lang="en-US" sz="1200" kern="1200" dirty="0" smtClean="0">
                <a:solidFill>
                  <a:schemeClr val="tx1"/>
                </a:solidFill>
                <a:latin typeface="Arial"/>
                <a:ea typeface="ＭＳ Ｐゴシック" charset="-128"/>
                <a:cs typeface="Arial"/>
              </a:rPr>
              <a:t>As a result, many of us saw our retirement account balances drop by up to 30–50%, depending upon how we were invested. Fortunately things seem to be stabilizing some.</a:t>
            </a:r>
          </a:p>
          <a:p>
            <a:pPr>
              <a:spcAft>
                <a:spcPts val="600"/>
              </a:spcAft>
            </a:pPr>
            <a:r>
              <a:rPr lang="en-US" sz="1200" kern="1200" dirty="0" smtClean="0">
                <a:solidFill>
                  <a:schemeClr val="tx1"/>
                </a:solidFill>
                <a:latin typeface="Arial"/>
                <a:ea typeface="ＭＳ Ｐゴシック" charset="-128"/>
                <a:cs typeface="Arial"/>
              </a:rPr>
              <a:t>So</a:t>
            </a:r>
            <a:r>
              <a:rPr lang="en-US" dirty="0" smtClean="0">
                <a:latin typeface="Arial"/>
                <a:cs typeface="Arial"/>
              </a:rPr>
              <a:t> — </a:t>
            </a:r>
            <a:r>
              <a:rPr lang="en-US" sz="1200" kern="1200" dirty="0" smtClean="0">
                <a:solidFill>
                  <a:schemeClr val="tx1"/>
                </a:solidFill>
                <a:latin typeface="Arial"/>
                <a:ea typeface="ＭＳ Ｐゴシック" charset="-128"/>
                <a:cs typeface="Arial"/>
              </a:rPr>
              <a:t>what did we learn from this recent financial and investment crisis? Will we do anything differently now when it comes to investing for our retirement than we were doing before the downturn?</a:t>
            </a:r>
          </a:p>
        </p:txBody>
      </p:sp>
    </p:spTree>
    <p:extLst>
      <p:ext uri="{BB962C8B-B14F-4D97-AF65-F5344CB8AC3E}">
        <p14:creationId xmlns:p14="http://schemas.microsoft.com/office/powerpoint/2010/main" val="3507096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Notes Placeholder 2"/>
          <p:cNvSpPr>
            <a:spLocks noGrp="1"/>
          </p:cNvSpPr>
          <p:nvPr>
            <p:ph type="body" idx="1"/>
          </p:nvPr>
        </p:nvSpPr>
        <p:spPr>
          <a:xfrm>
            <a:off x="685800" y="4344026"/>
            <a:ext cx="5105400" cy="4114488"/>
          </a:xfrm>
        </p:spPr>
        <p:txBody>
          <a:bodyPr>
            <a:normAutofit/>
          </a:bodyPr>
          <a:lstStyle/>
          <a:p>
            <a:pPr>
              <a:spcAft>
                <a:spcPts val="600"/>
              </a:spcAft>
            </a:pPr>
            <a:r>
              <a:rPr lang="en-US" dirty="0" smtClean="0">
                <a:latin typeface="Arial"/>
                <a:cs typeface="Arial"/>
              </a:rPr>
              <a:t>Hopefully you are a Connected investor.</a:t>
            </a:r>
          </a:p>
          <a:p>
            <a:pPr>
              <a:spcAft>
                <a:spcPts val="600"/>
              </a:spcAft>
            </a:pPr>
            <a:r>
              <a:rPr lang="en-US" dirty="0" smtClean="0">
                <a:latin typeface="Arial"/>
                <a:cs typeface="Arial"/>
              </a:rPr>
              <a:t>Connected investors have established a user ID and password through the </a:t>
            </a:r>
            <a:r>
              <a:rPr lang="en-US" dirty="0" err="1" smtClean="0">
                <a:latin typeface="Arial"/>
                <a:cs typeface="Arial"/>
              </a:rPr>
              <a:t>GuideStone</a:t>
            </a:r>
            <a:r>
              <a:rPr lang="en-US" dirty="0" smtClean="0">
                <a:latin typeface="Arial"/>
                <a:cs typeface="Arial"/>
              </a:rPr>
              <a:t> website and regularly use it to access their account through </a:t>
            </a:r>
            <a:r>
              <a:rPr lang="en-US" i="1" dirty="0" smtClean="0">
                <a:latin typeface="Arial"/>
                <a:cs typeface="Arial"/>
              </a:rPr>
              <a:t>My</a:t>
            </a:r>
            <a:r>
              <a:rPr lang="en-US" dirty="0" smtClean="0">
                <a:latin typeface="Arial"/>
                <a:cs typeface="Arial"/>
              </a:rPr>
              <a:t>GuideStone</a:t>
            </a:r>
            <a:r>
              <a:rPr lang="en-US" baseline="30000" dirty="0" smtClean="0">
                <a:latin typeface="Arial"/>
                <a:cs typeface="Arial"/>
              </a:rPr>
              <a:t>TM</a:t>
            </a:r>
            <a:r>
              <a:rPr lang="en-US" dirty="0" smtClean="0">
                <a:latin typeface="Arial"/>
                <a:cs typeface="Arial"/>
              </a:rPr>
              <a:t>.</a:t>
            </a:r>
          </a:p>
        </p:txBody>
      </p:sp>
      <p:sp>
        <p:nvSpPr>
          <p:cNvPr id="144388" name="Slide Number Placeholder 3"/>
          <p:cNvSpPr>
            <a:spLocks noGrp="1"/>
          </p:cNvSpPr>
          <p:nvPr>
            <p:ph type="sldNum" sz="quarter" idx="5"/>
          </p:nvPr>
        </p:nvSpPr>
        <p:spPr/>
        <p:txBody>
          <a:bodyPr/>
          <a:lstStyle/>
          <a:p>
            <a:fld id="{DC4BCC50-221B-4194-8273-20F1D4ED7999}" type="slidenum">
              <a:rPr lang="en-US" smtClean="0"/>
              <a:pPr/>
              <a:t>20</a:t>
            </a:fld>
            <a:endParaRPr lang="en-US" dirty="0" smtClean="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772453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Notes Placeholder 2"/>
          <p:cNvSpPr>
            <a:spLocks noGrp="1"/>
          </p:cNvSpPr>
          <p:nvPr>
            <p:ph type="body" idx="1"/>
          </p:nvPr>
        </p:nvSpPr>
        <p:spPr/>
        <p:txBody>
          <a:bodyPr>
            <a:normAutofit/>
          </a:bodyPr>
          <a:lstStyle/>
          <a:p>
            <a:pPr>
              <a:spcAft>
                <a:spcPts val="600"/>
              </a:spcAft>
            </a:pPr>
            <a:r>
              <a:rPr lang="en-US" dirty="0" smtClean="0">
                <a:latin typeface="Arial"/>
                <a:cs typeface="Arial"/>
              </a:rPr>
              <a:t>To get connected, all you need to do is go to </a:t>
            </a:r>
            <a:r>
              <a:rPr lang="en-US" i="1" dirty="0" smtClean="0">
                <a:latin typeface="Arial"/>
                <a:cs typeface="Arial"/>
              </a:rPr>
              <a:t>www.MyGuideStone.org</a:t>
            </a:r>
            <a:r>
              <a:rPr lang="en-US" dirty="0" smtClean="0">
                <a:latin typeface="Arial"/>
                <a:cs typeface="Arial"/>
              </a:rPr>
              <a:t> and enter your user ID and password.</a:t>
            </a:r>
          </a:p>
          <a:p>
            <a:pPr>
              <a:spcAft>
                <a:spcPts val="600"/>
              </a:spcAft>
            </a:pPr>
            <a:r>
              <a:rPr lang="en-US" dirty="0" smtClean="0">
                <a:latin typeface="Arial"/>
                <a:cs typeface="Arial"/>
              </a:rPr>
              <a:t>If you do not have a user ID, simply select the "Register Now" button to get connected in three simple steps.</a:t>
            </a:r>
          </a:p>
        </p:txBody>
      </p:sp>
      <p:sp>
        <p:nvSpPr>
          <p:cNvPr id="145412" name="Slide Number Placeholder 3"/>
          <p:cNvSpPr>
            <a:spLocks noGrp="1"/>
          </p:cNvSpPr>
          <p:nvPr>
            <p:ph type="sldNum" sz="quarter" idx="5"/>
          </p:nvPr>
        </p:nvSpPr>
        <p:spPr/>
        <p:txBody>
          <a:bodyPr/>
          <a:lstStyle/>
          <a:p>
            <a:fld id="{2C394BEA-61A4-4592-98CD-3D278777C37F}" type="slidenum">
              <a:rPr lang="en-US" smtClean="0"/>
              <a:pPr/>
              <a:t>21</a:t>
            </a:fld>
            <a:endParaRPr lang="en-US" dirty="0" smtClean="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829088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031"/>
          <p:cNvSpPr>
            <a:spLocks noGrp="1" noChangeArrowheads="1"/>
          </p:cNvSpPr>
          <p:nvPr>
            <p:ph type="sldNum" sz="quarter" idx="5"/>
          </p:nvPr>
        </p:nvSpPr>
        <p:spPr/>
        <p:txBody>
          <a:bodyPr/>
          <a:lstStyle/>
          <a:p>
            <a:fld id="{5CD2E0FD-8131-415D-A7CF-10C8DCF30890}" type="slidenum">
              <a:rPr lang="en-US" smtClean="0"/>
              <a:pPr/>
              <a:t>22</a:t>
            </a:fld>
            <a:endParaRPr lang="en-US" dirty="0" smtClean="0"/>
          </a:p>
        </p:txBody>
      </p:sp>
      <p:sp>
        <p:nvSpPr>
          <p:cNvPr id="146436" name="Rectangle 3"/>
          <p:cNvSpPr>
            <a:spLocks noGrp="1" noChangeArrowheads="1"/>
          </p:cNvSpPr>
          <p:nvPr>
            <p:ph type="body" idx="1"/>
          </p:nvPr>
        </p:nvSpPr>
        <p:spPr/>
        <p:txBody>
          <a:bodyPr>
            <a:normAutofit/>
          </a:bodyPr>
          <a:lstStyle/>
          <a:p>
            <a:pPr>
              <a:spcAft>
                <a:spcPts val="600"/>
              </a:spcAft>
            </a:pPr>
            <a:r>
              <a:rPr lang="en-US" dirty="0" smtClean="0">
                <a:latin typeface="Arial"/>
                <a:cs typeface="Arial"/>
              </a:rPr>
              <a:t>Through </a:t>
            </a:r>
            <a:r>
              <a:rPr lang="en-US" i="1" dirty="0" err="1" smtClean="0">
                <a:latin typeface="Arial"/>
                <a:cs typeface="Arial"/>
              </a:rPr>
              <a:t>My</a:t>
            </a:r>
            <a:r>
              <a:rPr lang="en-US" dirty="0" err="1" smtClean="0">
                <a:latin typeface="Arial"/>
                <a:cs typeface="Arial"/>
              </a:rPr>
              <a:t>GuideStone</a:t>
            </a:r>
            <a:r>
              <a:rPr lang="en-US" dirty="0" smtClean="0">
                <a:latin typeface="Arial"/>
                <a:cs typeface="Arial"/>
              </a:rPr>
              <a:t> you will have 24–7 access to your own personalized account information.</a:t>
            </a:r>
          </a:p>
          <a:p>
            <a:pPr>
              <a:spcAft>
                <a:spcPts val="600"/>
              </a:spcAft>
            </a:pPr>
            <a:r>
              <a:rPr lang="en-US" dirty="0" smtClean="0">
                <a:latin typeface="Arial"/>
                <a:cs typeface="Arial"/>
              </a:rPr>
              <a:t>(Discuss </a:t>
            </a:r>
            <a:r>
              <a:rPr lang="en-US" i="1" dirty="0" err="1" smtClean="0">
                <a:latin typeface="Arial"/>
                <a:cs typeface="Arial"/>
              </a:rPr>
              <a:t>My</a:t>
            </a:r>
            <a:r>
              <a:rPr lang="en-US" dirty="0" err="1" smtClean="0">
                <a:latin typeface="Arial"/>
                <a:cs typeface="Arial"/>
              </a:rPr>
              <a:t>GuideStone</a:t>
            </a:r>
            <a:r>
              <a:rPr lang="en-US" dirty="0" smtClean="0">
                <a:latin typeface="Arial"/>
                <a:cs typeface="Arial"/>
              </a:rPr>
              <a:t> features.)</a:t>
            </a: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142236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Notes Placeholder 2"/>
          <p:cNvSpPr>
            <a:spLocks noGrp="1"/>
          </p:cNvSpPr>
          <p:nvPr>
            <p:ph type="body" idx="1"/>
          </p:nvPr>
        </p:nvSpPr>
        <p:spPr/>
        <p:txBody>
          <a:bodyPr>
            <a:normAutofit/>
          </a:bodyPr>
          <a:lstStyle/>
          <a:p>
            <a:r>
              <a:rPr lang="en-US" dirty="0" smtClean="0">
                <a:latin typeface="Arial"/>
                <a:cs typeface="Arial"/>
              </a:rPr>
              <a:t>Once you are able to log</a:t>
            </a:r>
            <a:r>
              <a:rPr lang="en-US" baseline="0" dirty="0" smtClean="0">
                <a:latin typeface="Arial"/>
                <a:cs typeface="Arial"/>
              </a:rPr>
              <a:t> in</a:t>
            </a:r>
            <a:r>
              <a:rPr lang="en-US" dirty="0" smtClean="0">
                <a:latin typeface="Arial"/>
                <a:cs typeface="Arial"/>
              </a:rPr>
              <a:t>to </a:t>
            </a:r>
            <a:r>
              <a:rPr lang="en-US" i="1" dirty="0" err="1" smtClean="0">
                <a:latin typeface="Arial"/>
                <a:cs typeface="Arial"/>
              </a:rPr>
              <a:t>My</a:t>
            </a:r>
            <a:r>
              <a:rPr lang="en-US" dirty="0" err="1" smtClean="0">
                <a:latin typeface="Arial"/>
                <a:cs typeface="Arial"/>
              </a:rPr>
              <a:t>GuideStone</a:t>
            </a:r>
            <a:r>
              <a:rPr lang="en-US" dirty="0" smtClean="0">
                <a:latin typeface="Arial"/>
                <a:cs typeface="Arial"/>
              </a:rPr>
              <a:t>, you then have access to look at your past account statements.</a:t>
            </a:r>
          </a:p>
        </p:txBody>
      </p:sp>
      <p:sp>
        <p:nvSpPr>
          <p:cNvPr id="144388" name="Slide Number Placeholder 3"/>
          <p:cNvSpPr>
            <a:spLocks noGrp="1"/>
          </p:cNvSpPr>
          <p:nvPr>
            <p:ph type="sldNum" sz="quarter" idx="5"/>
          </p:nvPr>
        </p:nvSpPr>
        <p:spPr/>
        <p:txBody>
          <a:bodyPr/>
          <a:lstStyle/>
          <a:p>
            <a:fld id="{DC4BCC50-221B-4194-8273-20F1D4ED7999}" type="slidenum">
              <a:rPr lang="en-US" smtClean="0"/>
              <a:pPr/>
              <a:t>23</a:t>
            </a:fld>
            <a:endParaRPr lang="en-US" dirty="0" smtClean="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200450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noFill/>
          <a:ln>
            <a:miter lim="800000"/>
            <a:headEnd/>
            <a:tailEnd/>
          </a:ln>
        </p:spPr>
        <p:txBody>
          <a:bodyPr/>
          <a:lstStyle/>
          <a:p>
            <a:pPr>
              <a:buSzPct val="90000"/>
            </a:pPr>
            <a:fld id="{E1626A7D-163D-4BD9-AC98-BD1267D56B72}" type="slidenum">
              <a:rPr lang="en-US" smtClean="0">
                <a:solidFill>
                  <a:srgbClr val="000000"/>
                </a:solidFill>
              </a:rPr>
              <a:pPr>
                <a:buSzPct val="90000"/>
              </a:pPr>
              <a:t>24</a:t>
            </a:fld>
            <a:endParaRPr lang="en-US" dirty="0" smtClean="0">
              <a:solidFill>
                <a:srgbClr val="000000"/>
              </a:solidFill>
            </a:endParaRPr>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60" name="Rectangle 3"/>
          <p:cNvSpPr>
            <a:spLocks noGrp="1" noChangeArrowheads="1"/>
          </p:cNvSpPr>
          <p:nvPr>
            <p:ph type="body" idx="1"/>
          </p:nvPr>
        </p:nvSpPr>
        <p:spPr bwMode="auto">
          <a:xfrm>
            <a:off x="914400" y="4344026"/>
            <a:ext cx="5029200" cy="4112926"/>
          </a:xfrm>
          <a:noFill/>
        </p:spPr>
        <p:txBody>
          <a:bodyPr wrap="square" numCol="1" anchor="t" anchorCtr="0" compatLnSpc="1">
            <a:prstTxWarp prst="textNoShape">
              <a:avLst/>
            </a:prstTxWarp>
          </a:bodyPr>
          <a:lstStyle/>
          <a:p>
            <a:pPr eaLnBrk="1" hangingPunct="1">
              <a:spcBef>
                <a:spcPct val="0"/>
              </a:spcBef>
            </a:pPr>
            <a:r>
              <a:rPr lang="en-US" dirty="0" smtClean="0">
                <a:latin typeface="Arial"/>
                <a:ea typeface="ＭＳ Ｐゴシック" pitchFamily="-109" charset="-128"/>
                <a:cs typeface="Arial"/>
              </a:rPr>
              <a:t>(Discuss features of the </a:t>
            </a:r>
            <a:r>
              <a:rPr lang="en-US" i="1" dirty="0" smtClean="0">
                <a:latin typeface="Arial"/>
                <a:ea typeface="ＭＳ Ｐゴシック" pitchFamily="-109" charset="-128"/>
                <a:cs typeface="Arial"/>
              </a:rPr>
              <a:t>Quarterly Account Statements</a:t>
            </a:r>
            <a:r>
              <a:rPr lang="en-US" dirty="0" smtClean="0">
                <a:latin typeface="Arial"/>
                <a:ea typeface="ＭＳ Ｐゴシック" pitchFamily="-109" charset="-128"/>
                <a:cs typeface="Arial"/>
              </a:rPr>
              <a:t>.)</a:t>
            </a:r>
          </a:p>
        </p:txBody>
      </p:sp>
    </p:spTree>
    <p:extLst>
      <p:ext uri="{BB962C8B-B14F-4D97-AF65-F5344CB8AC3E}">
        <p14:creationId xmlns:p14="http://schemas.microsoft.com/office/powerpoint/2010/main" val="3334359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xfrm>
            <a:off x="685800" y="4344026"/>
            <a:ext cx="5334000" cy="4114488"/>
          </a:xfrm>
          <a:noFill/>
        </p:spPr>
        <p:txBody>
          <a:bodyPr wrap="square" numCol="1" anchor="t" anchorCtr="0" compatLnSpc="1">
            <a:prstTxWarp prst="textNoShape">
              <a:avLst/>
            </a:prstTxWarp>
          </a:bodyPr>
          <a:lstStyle/>
          <a:p>
            <a:r>
              <a:rPr lang="en-US" sz="1200" kern="1200" dirty="0" smtClean="0">
                <a:solidFill>
                  <a:schemeClr val="tx1"/>
                </a:solidFill>
                <a:latin typeface="Arial"/>
                <a:ea typeface="ＭＳ Ｐゴシック" charset="-128"/>
                <a:cs typeface="Arial"/>
              </a:rPr>
              <a:t>And last but not least, Connected investors take advantage of the many helpful planning tools and resources available through GuideStone. This includes </a:t>
            </a:r>
            <a:r>
              <a:rPr lang="en-US" sz="1200" kern="1200" dirty="0" err="1" smtClean="0">
                <a:solidFill>
                  <a:schemeClr val="tx1"/>
                </a:solidFill>
                <a:latin typeface="Arial"/>
                <a:ea typeface="ＭＳ Ｐゴシック" charset="-128"/>
                <a:cs typeface="Arial"/>
              </a:rPr>
              <a:t>GuideStone’s</a:t>
            </a:r>
            <a:r>
              <a:rPr lang="en-US" sz="1200" kern="1200" dirty="0" smtClean="0">
                <a:solidFill>
                  <a:schemeClr val="tx1"/>
                </a:solidFill>
                <a:latin typeface="Arial"/>
                <a:ea typeface="ＭＳ Ｐゴシック" charset="-128"/>
                <a:cs typeface="Arial"/>
              </a:rPr>
              <a:t> GPS:</a:t>
            </a:r>
            <a:r>
              <a:rPr lang="en-US" sz="1200" kern="1200" baseline="0" dirty="0" smtClean="0">
                <a:solidFill>
                  <a:schemeClr val="tx1"/>
                </a:solidFill>
                <a:latin typeface="Arial"/>
                <a:ea typeface="ＭＳ Ｐゴシック" charset="-128"/>
                <a:cs typeface="Arial"/>
              </a:rPr>
              <a:t> </a:t>
            </a:r>
            <a:r>
              <a:rPr lang="en-US" sz="1200" kern="1200" dirty="0" smtClean="0">
                <a:solidFill>
                  <a:schemeClr val="tx1"/>
                </a:solidFill>
                <a:latin typeface="Arial"/>
                <a:ea typeface="ＭＳ Ｐゴシック" charset="-128"/>
                <a:cs typeface="Arial"/>
              </a:rPr>
              <a:t>Guided Planning Services</a:t>
            </a:r>
            <a:r>
              <a:rPr lang="en-US" sz="1200" b="0" kern="1200" baseline="30000" dirty="0" smtClean="0">
                <a:solidFill>
                  <a:schemeClr val="tx1"/>
                </a:solidFill>
                <a:latin typeface="Arial"/>
                <a:cs typeface="Arial"/>
              </a:rPr>
              <a:t>®</a:t>
            </a:r>
            <a:r>
              <a:rPr lang="en-US" sz="1200" kern="1200" dirty="0" smtClean="0">
                <a:solidFill>
                  <a:schemeClr val="tx1"/>
                </a:solidFill>
                <a:latin typeface="Arial"/>
                <a:ea typeface="ＭＳ Ｐゴシック" charset="-128"/>
                <a:cs typeface="Arial"/>
              </a:rPr>
              <a:t>.</a:t>
            </a:r>
          </a:p>
        </p:txBody>
      </p:sp>
      <p:sp>
        <p:nvSpPr>
          <p:cNvPr id="144388" name="Slide Number Placeholder 3"/>
          <p:cNvSpPr>
            <a:spLocks noGrp="1"/>
          </p:cNvSpPr>
          <p:nvPr>
            <p:ph type="sldNum" sz="quarter" idx="5"/>
          </p:nvPr>
        </p:nvSpPr>
        <p:spPr bwMode="auto">
          <a:noFill/>
          <a:ln>
            <a:miter lim="800000"/>
            <a:headEnd/>
            <a:tailEnd/>
          </a:ln>
        </p:spPr>
        <p:txBody>
          <a:bodyPr/>
          <a:lstStyle/>
          <a:p>
            <a:fld id="{DC4BCC50-221B-4194-8273-20F1D4ED7999}" type="slidenum">
              <a:rPr lang="en-US" smtClean="0"/>
              <a:pPr/>
              <a:t>25</a:t>
            </a:fld>
            <a:endParaRPr lang="en-US" dirty="0" smtClean="0"/>
          </a:p>
        </p:txBody>
      </p:sp>
    </p:spTree>
    <p:extLst>
      <p:ext uri="{BB962C8B-B14F-4D97-AF65-F5344CB8AC3E}">
        <p14:creationId xmlns:p14="http://schemas.microsoft.com/office/powerpoint/2010/main" val="772176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31"/>
          <p:cNvSpPr>
            <a:spLocks noGrp="1" noChangeArrowheads="1"/>
          </p:cNvSpPr>
          <p:nvPr>
            <p:ph type="sldNum" sz="quarter" idx="5"/>
          </p:nvPr>
        </p:nvSpPr>
        <p:spPr>
          <a:noFill/>
        </p:spPr>
        <p:txBody>
          <a:bodyPr/>
          <a:lstStyle/>
          <a:p>
            <a:fld id="{C053CC21-7A58-4F58-B486-47E4E3B6C972}" type="slidenum">
              <a:rPr lang="en-US"/>
              <a:pPr/>
              <a:t>26</a:t>
            </a:fld>
            <a:endParaRPr lang="en-US"/>
          </a:p>
        </p:txBody>
      </p:sp>
      <p:sp>
        <p:nvSpPr>
          <p:cNvPr id="96259"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96260" name="Rectangle 3"/>
          <p:cNvSpPr>
            <a:spLocks noGrp="1" noChangeArrowheads="1"/>
          </p:cNvSpPr>
          <p:nvPr>
            <p:ph type="body" idx="1"/>
          </p:nvPr>
        </p:nvSpPr>
        <p:spPr>
          <a:xfrm>
            <a:off x="686592" y="4331535"/>
            <a:ext cx="5484818" cy="4114489"/>
          </a:xfrm>
          <a:solidFill>
            <a:srgbClr val="FFFFFF"/>
          </a:solidFill>
          <a:ln/>
        </p:spPr>
        <p:txBody>
          <a:bodyPr lIns="90559" tIns="45279" rIns="90559" bIns="45279"/>
          <a:lstStyle/>
          <a:p>
            <a:pPr defTabSz="864931" fontAlgn="base">
              <a:spcAft>
                <a:spcPts val="600"/>
              </a:spcAft>
              <a:defRPr/>
            </a:pPr>
            <a:r>
              <a:rPr lang="en-US" dirty="0" smtClean="0">
                <a:latin typeface="Arial"/>
                <a:cs typeface="Arial"/>
              </a:rPr>
              <a:t>Guided Planning Services is </a:t>
            </a:r>
            <a:r>
              <a:rPr lang="en-US" dirty="0" smtClean="0">
                <a:latin typeface="Arial"/>
                <a:cs typeface="Arial"/>
              </a:rPr>
              <a:t>an</a:t>
            </a:r>
            <a:r>
              <a:rPr lang="en-US" baseline="0" dirty="0" smtClean="0">
                <a:latin typeface="Arial"/>
                <a:cs typeface="Arial"/>
              </a:rPr>
              <a:t> </a:t>
            </a:r>
            <a:r>
              <a:rPr lang="en-US" dirty="0" smtClean="0">
                <a:latin typeface="Arial"/>
                <a:cs typeface="Arial"/>
              </a:rPr>
              <a:t>online </a:t>
            </a:r>
            <a:r>
              <a:rPr lang="en-US" dirty="0" smtClean="0">
                <a:latin typeface="Arial"/>
                <a:cs typeface="Arial"/>
              </a:rPr>
              <a:t>service built to help simplify retirement planning. This step-by-step tool is available now and </a:t>
            </a:r>
            <a:br>
              <a:rPr lang="en-US" dirty="0" smtClean="0">
                <a:latin typeface="Arial"/>
                <a:cs typeface="Arial"/>
              </a:rPr>
            </a:br>
            <a:r>
              <a:rPr lang="en-US" dirty="0" smtClean="0">
                <a:latin typeface="Arial"/>
                <a:cs typeface="Arial"/>
              </a:rPr>
              <a:t>offers several distinct advantages, including individualized feedback, </a:t>
            </a:r>
            <a:br>
              <a:rPr lang="en-US" dirty="0" smtClean="0">
                <a:latin typeface="Arial"/>
                <a:cs typeface="Arial"/>
              </a:rPr>
            </a:br>
            <a:r>
              <a:rPr lang="en-US" dirty="0" smtClean="0">
                <a:latin typeface="Arial"/>
                <a:cs typeface="Arial"/>
              </a:rPr>
              <a:t>long-term planning guidance, simplified navigation and detailed investment analysis. With this helpful tool, participants can get the guidance they need </a:t>
            </a:r>
            <a:br>
              <a:rPr lang="en-US" dirty="0" smtClean="0">
                <a:latin typeface="Arial"/>
                <a:cs typeface="Arial"/>
              </a:rPr>
            </a:br>
            <a:r>
              <a:rPr lang="en-US" dirty="0" smtClean="0">
                <a:latin typeface="Arial"/>
                <a:cs typeface="Arial"/>
              </a:rPr>
              <a:t>to help them reach their retirement goals. The service can be accessed anytime at </a:t>
            </a:r>
            <a:r>
              <a:rPr lang="en-US" i="1" dirty="0" smtClean="0">
                <a:latin typeface="Arial"/>
                <a:cs typeface="Arial"/>
              </a:rPr>
              <a:t>www.MyGuideStone.org </a:t>
            </a:r>
            <a:r>
              <a:rPr lang="en-US" dirty="0" smtClean="0">
                <a:latin typeface="Arial"/>
                <a:cs typeface="Arial"/>
              </a:rPr>
              <a:t>or by calling toll-free</a:t>
            </a:r>
            <a:r>
              <a:rPr lang="en-US" b="1" dirty="0" smtClean="0">
                <a:latin typeface="Arial"/>
                <a:cs typeface="Arial"/>
              </a:rPr>
              <a:t> </a:t>
            </a:r>
            <a:r>
              <a:rPr lang="en-US" sz="1200" b="1" kern="1200" dirty="0" smtClean="0">
                <a:solidFill>
                  <a:schemeClr val="tx1"/>
                </a:solidFill>
                <a:latin typeface="Arial"/>
                <a:cs typeface="Arial"/>
              </a:rPr>
              <a:t>1-888-98-GUIDE </a:t>
            </a:r>
            <a:r>
              <a:rPr lang="en-US" sz="1200" b="0" kern="1200" dirty="0" smtClean="0">
                <a:solidFill>
                  <a:schemeClr val="tx1"/>
                </a:solidFill>
                <a:latin typeface="Arial"/>
                <a:cs typeface="Arial"/>
              </a:rPr>
              <a:t>(1-888-984-8433)</a:t>
            </a:r>
            <a:r>
              <a:rPr lang="en-US" sz="1200" b="0" i="0" kern="1200" dirty="0" smtClean="0">
                <a:solidFill>
                  <a:schemeClr val="tx1"/>
                </a:solidFill>
                <a:latin typeface="Arial"/>
                <a:cs typeface="Arial"/>
              </a:rPr>
              <a:t>.</a:t>
            </a:r>
            <a:endParaRPr lang="en-US" i="1" dirty="0" smtClean="0">
              <a:latin typeface="Arial"/>
              <a:cs typeface="Arial"/>
            </a:endParaRPr>
          </a:p>
        </p:txBody>
      </p:sp>
    </p:spTree>
    <p:extLst>
      <p:ext uri="{BB962C8B-B14F-4D97-AF65-F5344CB8AC3E}">
        <p14:creationId xmlns:p14="http://schemas.microsoft.com/office/powerpoint/2010/main" val="2472753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Notes Placeholder 2"/>
          <p:cNvSpPr>
            <a:spLocks noGrp="1"/>
          </p:cNvSpPr>
          <p:nvPr>
            <p:ph type="body" idx="1"/>
          </p:nvPr>
        </p:nvSpPr>
        <p:spPr/>
        <p:txBody>
          <a:bodyPr>
            <a:normAutofit/>
          </a:bodyPr>
          <a:lstStyle/>
          <a:p>
            <a:pPr>
              <a:spcAft>
                <a:spcPts val="600"/>
              </a:spcAft>
            </a:pPr>
            <a:r>
              <a:rPr lang="en-US" dirty="0" smtClean="0">
                <a:latin typeface="Arial"/>
                <a:cs typeface="Arial"/>
              </a:rPr>
              <a:t>So we come back to where we started. What type of investor have you been in the past? What type of investor do you need to work toward becoming as you move into the future?</a:t>
            </a:r>
          </a:p>
          <a:p>
            <a:pPr>
              <a:spcAft>
                <a:spcPts val="600"/>
              </a:spcAft>
            </a:pPr>
            <a:r>
              <a:rPr lang="en-US" dirty="0" smtClean="0">
                <a:latin typeface="Arial"/>
                <a:cs typeface="Arial"/>
              </a:rPr>
              <a:t>The more you are described by the left side of the screen, probably the less likely you will be able to do all the things you have dreamed about doing in your retirement years.</a:t>
            </a:r>
          </a:p>
          <a:p>
            <a:pPr>
              <a:spcAft>
                <a:spcPts val="600"/>
              </a:spcAft>
            </a:pPr>
            <a:r>
              <a:rPr lang="en-US" dirty="0" smtClean="0">
                <a:latin typeface="Arial"/>
                <a:cs typeface="Arial"/>
              </a:rPr>
              <a:t>If the right side of the screen better describes you, you are to be affirmed and commended because you are on the right track toward a successful and rewarding financial experience in retirement.</a:t>
            </a:r>
          </a:p>
          <a:p>
            <a:pPr>
              <a:spcAft>
                <a:spcPts val="600"/>
              </a:spcAft>
            </a:pPr>
            <a:r>
              <a:rPr lang="en-US" dirty="0" smtClean="0">
                <a:latin typeface="Arial"/>
                <a:cs typeface="Arial"/>
              </a:rPr>
              <a:t>My final challenge to you today is to get you to realize that all of this is in your control. If you start early enough, even with modest resources, you have the information and tools available to you to help you be prepared. </a:t>
            </a:r>
          </a:p>
          <a:p>
            <a:pPr>
              <a:spcAft>
                <a:spcPts val="600"/>
              </a:spcAft>
            </a:pPr>
            <a:r>
              <a:rPr lang="en-US" dirty="0" smtClean="0">
                <a:latin typeface="Arial"/>
                <a:cs typeface="Arial"/>
              </a:rPr>
              <a:t>As you consider the past and look to the future as an investor — be </a:t>
            </a:r>
            <a:r>
              <a:rPr lang="en-US" b="1" dirty="0" smtClean="0">
                <a:latin typeface="Arial"/>
                <a:cs typeface="Arial"/>
              </a:rPr>
              <a:t>Intentional</a:t>
            </a:r>
            <a:r>
              <a:rPr lang="en-US" dirty="0" smtClean="0">
                <a:latin typeface="Arial"/>
                <a:cs typeface="Arial"/>
              </a:rPr>
              <a:t>, look at the </a:t>
            </a:r>
            <a:r>
              <a:rPr lang="en-US" b="1" dirty="0" smtClean="0">
                <a:latin typeface="Arial"/>
                <a:cs typeface="Arial"/>
              </a:rPr>
              <a:t>Big Picture</a:t>
            </a:r>
            <a:r>
              <a:rPr lang="en-US" dirty="0" smtClean="0">
                <a:latin typeface="Arial"/>
                <a:cs typeface="Arial"/>
              </a:rPr>
              <a:t> and stay </a:t>
            </a:r>
            <a:r>
              <a:rPr lang="en-US" b="1" dirty="0" smtClean="0">
                <a:latin typeface="Arial"/>
                <a:cs typeface="Arial"/>
              </a:rPr>
              <a:t>Connected</a:t>
            </a:r>
            <a:r>
              <a:rPr lang="en-US" dirty="0" smtClean="0">
                <a:latin typeface="Arial"/>
                <a:cs typeface="Arial"/>
              </a:rPr>
              <a:t> — commit yourself to take on the personal responsibility for your own financial well-being.</a:t>
            </a:r>
          </a:p>
          <a:p>
            <a:pPr>
              <a:spcAft>
                <a:spcPts val="600"/>
              </a:spcAft>
            </a:pPr>
            <a:r>
              <a:rPr lang="en-US" dirty="0" smtClean="0">
                <a:latin typeface="Arial"/>
                <a:cs typeface="Arial"/>
              </a:rPr>
              <a:t>And know that GuideStone will be there to assist you, throughout your life </a:t>
            </a:r>
            <a:br>
              <a:rPr lang="en-US" dirty="0" smtClean="0">
                <a:latin typeface="Arial"/>
                <a:cs typeface="Arial"/>
              </a:rPr>
            </a:br>
            <a:r>
              <a:rPr lang="en-US" dirty="0" smtClean="0">
                <a:latin typeface="Arial"/>
                <a:cs typeface="Arial"/>
              </a:rPr>
              <a:t>and ministry, as we work alongside you to help you enhance your </a:t>
            </a:r>
            <a:br>
              <a:rPr lang="en-US" dirty="0" smtClean="0">
                <a:latin typeface="Arial"/>
                <a:cs typeface="Arial"/>
              </a:rPr>
            </a:br>
            <a:r>
              <a:rPr lang="en-US" dirty="0" smtClean="0">
                <a:latin typeface="Arial"/>
                <a:cs typeface="Arial"/>
              </a:rPr>
              <a:t>financial security. </a:t>
            </a:r>
          </a:p>
        </p:txBody>
      </p:sp>
      <p:sp>
        <p:nvSpPr>
          <p:cNvPr id="140292" name="Slide Number Placeholder 3"/>
          <p:cNvSpPr>
            <a:spLocks noGrp="1"/>
          </p:cNvSpPr>
          <p:nvPr>
            <p:ph type="sldNum" sz="quarter" idx="5"/>
          </p:nvPr>
        </p:nvSpPr>
        <p:spPr/>
        <p:txBody>
          <a:bodyPr/>
          <a:lstStyle/>
          <a:p>
            <a:fld id="{363D080F-6D09-4646-BDF4-0519D6B163A0}" type="slidenum">
              <a:rPr lang="en-US" smtClean="0"/>
              <a:pPr/>
              <a:t>27</a:t>
            </a:fld>
            <a:endParaRPr lang="en-US" dirty="0" smtClean="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380828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b="1" dirty="0">
                <a:solidFill>
                  <a:srgbClr val="FF0000"/>
                </a:solidFill>
                <a:latin typeface="Arial"/>
                <a:cs typeface="Arial"/>
              </a:rPr>
              <a:t>Mandatory Slide — Cannot Be Hidden</a:t>
            </a:r>
          </a:p>
        </p:txBody>
      </p:sp>
      <p:sp>
        <p:nvSpPr>
          <p:cNvPr id="4" name="Slide Number Placeholder 3"/>
          <p:cNvSpPr>
            <a:spLocks noGrp="1"/>
          </p:cNvSpPr>
          <p:nvPr>
            <p:ph type="sldNum" sz="quarter" idx="10"/>
          </p:nvPr>
        </p:nvSpPr>
        <p:spPr/>
        <p:txBody>
          <a:bodyPr/>
          <a:lstStyle/>
          <a:p>
            <a:fld id="{CEBEDFDF-4646-4AC1-987F-56EF828B039A}" type="slidenum">
              <a:rPr lang="en-US" smtClean="0"/>
              <a:pPr/>
              <a:t>28</a:t>
            </a:fld>
            <a:endParaRPr lang="en-US" dirty="0"/>
          </a:p>
        </p:txBody>
      </p:sp>
    </p:spTree>
    <p:extLst>
      <p:ext uri="{BB962C8B-B14F-4D97-AF65-F5344CB8AC3E}">
        <p14:creationId xmlns:p14="http://schemas.microsoft.com/office/powerpoint/2010/main" val="824566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b="1" dirty="0">
                <a:solidFill>
                  <a:srgbClr val="FF0000"/>
                </a:solidFill>
                <a:latin typeface="Arial"/>
                <a:cs typeface="Arial"/>
              </a:rPr>
              <a:t>Mandatory Slide — Cannot Be Hidden</a:t>
            </a:r>
          </a:p>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29</a:t>
            </a:fld>
            <a:endParaRPr lang="en-US" dirty="0"/>
          </a:p>
        </p:txBody>
      </p:sp>
    </p:spTree>
    <p:extLst>
      <p:ext uri="{BB962C8B-B14F-4D97-AF65-F5344CB8AC3E}">
        <p14:creationId xmlns:p14="http://schemas.microsoft.com/office/powerpoint/2010/main" val="847418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ln>
            <a:miter lim="800000"/>
            <a:headEnd/>
            <a:tailEnd/>
          </a:ln>
        </p:spPr>
        <p:txBody>
          <a:bodyPr/>
          <a:lstStyle/>
          <a:p>
            <a:fld id="{2F5A781F-D894-4B9F-A55E-C51CE5DB95B5}" type="slidenum">
              <a:rPr lang="en-US" smtClean="0">
                <a:latin typeface="Arial" charset="0"/>
              </a:rPr>
              <a:pPr/>
              <a:t>3</a:t>
            </a:fld>
            <a:endParaRPr lang="en-US" dirty="0" smtClean="0">
              <a:latin typeface="Arial" charset="0"/>
            </a:endParaRPr>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xfrm>
            <a:off x="914400" y="4344026"/>
            <a:ext cx="4895850" cy="4114488"/>
          </a:xfrm>
          <a:noFill/>
        </p:spPr>
        <p:txBody>
          <a:bodyPr wrap="square" numCol="1" anchor="t" anchorCtr="0" compatLnSpc="1">
            <a:prstTxWarp prst="textNoShape">
              <a:avLst/>
            </a:prstTxWarp>
            <a:normAutofit/>
          </a:bodyPr>
          <a:lstStyle/>
          <a:p>
            <a:pPr>
              <a:spcAft>
                <a:spcPts val="600"/>
              </a:spcAft>
            </a:pPr>
            <a:r>
              <a:rPr lang="en-US" sz="1200" kern="1200" dirty="0" smtClean="0">
                <a:solidFill>
                  <a:schemeClr val="tx1"/>
                </a:solidFill>
                <a:latin typeface="Arial"/>
                <a:ea typeface="ＭＳ Ｐゴシック" charset="-128"/>
                <a:cs typeface="Arial"/>
              </a:rPr>
              <a:t>In our time together today, I want to challenge you to think about what type of investor you were before the financial crisis</a:t>
            </a:r>
            <a:r>
              <a:rPr lang="en-US" dirty="0" smtClean="0">
                <a:latin typeface="Arial"/>
                <a:cs typeface="Arial"/>
              </a:rPr>
              <a:t> — </a:t>
            </a:r>
            <a:r>
              <a:rPr lang="en-US" sz="1200" kern="1200" dirty="0" smtClean="0">
                <a:solidFill>
                  <a:schemeClr val="tx1"/>
                </a:solidFill>
                <a:latin typeface="Arial"/>
                <a:ea typeface="ＭＳ Ｐゴシック" charset="-128"/>
                <a:cs typeface="Arial"/>
              </a:rPr>
              <a:t>and what type of investor should you be now, following the crisis?  </a:t>
            </a:r>
          </a:p>
          <a:p>
            <a:pPr>
              <a:spcAft>
                <a:spcPts val="600"/>
              </a:spcAft>
            </a:pPr>
            <a:r>
              <a:rPr lang="en-US" sz="1200" kern="1200" dirty="0" smtClean="0">
                <a:solidFill>
                  <a:schemeClr val="tx1"/>
                </a:solidFill>
                <a:latin typeface="Arial"/>
                <a:ea typeface="ＭＳ Ｐゴシック" charset="-128"/>
                <a:cs typeface="Arial"/>
              </a:rPr>
              <a:t>To do this, I want to ask you three simple questions that will help you see what type of investor you may have been</a:t>
            </a:r>
            <a:r>
              <a:rPr lang="en-US" dirty="0" smtClean="0">
                <a:latin typeface="Arial"/>
                <a:cs typeface="Arial"/>
              </a:rPr>
              <a:t> — </a:t>
            </a:r>
            <a:r>
              <a:rPr lang="en-US" sz="1200" kern="1200" dirty="0" smtClean="0">
                <a:solidFill>
                  <a:schemeClr val="tx1"/>
                </a:solidFill>
                <a:latin typeface="Arial"/>
                <a:ea typeface="ＭＳ Ｐゴシック" charset="-128"/>
                <a:cs typeface="Arial"/>
              </a:rPr>
              <a:t>and what type of investor you may need to be in the future.</a:t>
            </a:r>
          </a:p>
          <a:p>
            <a:pPr>
              <a:spcAft>
                <a:spcPts val="600"/>
              </a:spcAft>
            </a:pPr>
            <a:r>
              <a:rPr lang="en-US" sz="1200" kern="1200" dirty="0" smtClean="0">
                <a:solidFill>
                  <a:schemeClr val="tx1"/>
                </a:solidFill>
                <a:latin typeface="Arial"/>
                <a:ea typeface="ＭＳ Ｐゴシック" charset="-128"/>
                <a:cs typeface="Arial"/>
              </a:rPr>
              <a:t>Are you:</a:t>
            </a:r>
          </a:p>
          <a:p>
            <a:pPr marL="117475" lvl="1" indent="-117475">
              <a:spcAft>
                <a:spcPts val="600"/>
              </a:spcAft>
              <a:buFont typeface="Arial"/>
              <a:buChar char="•"/>
            </a:pPr>
            <a:r>
              <a:rPr lang="en-US" sz="1200" kern="1200" dirty="0" smtClean="0">
                <a:solidFill>
                  <a:schemeClr val="tx1"/>
                </a:solidFill>
                <a:latin typeface="Arial"/>
                <a:ea typeface="ＭＳ Ｐゴシック" charset="-128"/>
                <a:cs typeface="Arial"/>
              </a:rPr>
              <a:t>An Accidental or Intentional investor?</a:t>
            </a:r>
          </a:p>
          <a:p>
            <a:pPr marL="117475" lvl="1" indent="-117475">
              <a:spcAft>
                <a:spcPts val="600"/>
              </a:spcAft>
              <a:buFont typeface="Arial"/>
              <a:buChar char="•"/>
            </a:pPr>
            <a:r>
              <a:rPr lang="en-US" sz="1200" kern="1200" dirty="0" smtClean="0">
                <a:solidFill>
                  <a:schemeClr val="tx1"/>
                </a:solidFill>
                <a:latin typeface="Arial"/>
                <a:ea typeface="ＭＳ Ｐゴシック" charset="-128"/>
                <a:cs typeface="Arial"/>
              </a:rPr>
              <a:t>Do</a:t>
            </a:r>
            <a:r>
              <a:rPr lang="en-US" sz="1200" kern="1200" baseline="0" dirty="0" smtClean="0">
                <a:solidFill>
                  <a:schemeClr val="tx1"/>
                </a:solidFill>
                <a:latin typeface="Arial"/>
                <a:ea typeface="ＭＳ Ｐゴシック" charset="-128"/>
                <a:cs typeface="Arial"/>
              </a:rPr>
              <a:t> you focus on the Small Picture or Big Picture?</a:t>
            </a:r>
          </a:p>
          <a:p>
            <a:pPr marL="117475" lvl="1" indent="-117475">
              <a:spcAft>
                <a:spcPts val="600"/>
              </a:spcAft>
              <a:buFont typeface="Arial"/>
              <a:buChar char="•"/>
            </a:pPr>
            <a:r>
              <a:rPr lang="en-US" sz="1200" kern="1200" baseline="0" dirty="0" smtClean="0">
                <a:solidFill>
                  <a:schemeClr val="tx1"/>
                </a:solidFill>
                <a:latin typeface="Arial"/>
                <a:ea typeface="ＭＳ Ｐゴシック" charset="-128"/>
                <a:cs typeface="Arial"/>
              </a:rPr>
              <a:t>Are you Disconnected or Connected to your finances?</a:t>
            </a:r>
          </a:p>
          <a:p>
            <a:pPr>
              <a:spcAft>
                <a:spcPts val="600"/>
              </a:spcAft>
            </a:pPr>
            <a:r>
              <a:rPr lang="en-US" sz="1200" kern="1200" baseline="0" dirty="0" smtClean="0">
                <a:solidFill>
                  <a:schemeClr val="tx1"/>
                </a:solidFill>
                <a:latin typeface="Arial"/>
                <a:ea typeface="ＭＳ Ｐゴシック" charset="-128"/>
                <a:cs typeface="Arial"/>
              </a:rPr>
              <a:t>Let’s take a closer look at how to determine what type of investor </a:t>
            </a:r>
            <a:br>
              <a:rPr lang="en-US" sz="1200" kern="1200" baseline="0" dirty="0" smtClean="0">
                <a:solidFill>
                  <a:schemeClr val="tx1"/>
                </a:solidFill>
                <a:latin typeface="Arial"/>
                <a:ea typeface="ＭＳ Ｐゴシック" charset="-128"/>
                <a:cs typeface="Arial"/>
              </a:rPr>
            </a:br>
            <a:r>
              <a:rPr lang="en-US" sz="1200" kern="1200" baseline="0" dirty="0" smtClean="0">
                <a:solidFill>
                  <a:schemeClr val="tx1"/>
                </a:solidFill>
                <a:latin typeface="Arial"/>
                <a:ea typeface="ＭＳ Ｐゴシック" charset="-128"/>
                <a:cs typeface="Arial"/>
              </a:rPr>
              <a:t>you are</a:t>
            </a:r>
            <a:r>
              <a:rPr lang="en-US" sz="1200" kern="1200" baseline="0" dirty="0" smtClean="0">
                <a:solidFill>
                  <a:schemeClr val="tx1"/>
                </a:solidFill>
                <a:latin typeface="Arial"/>
                <a:cs typeface="Arial"/>
              </a:rPr>
              <a:t>.</a:t>
            </a:r>
            <a:endParaRPr lang="en-US" sz="1200" kern="1200" dirty="0" smtClean="0">
              <a:solidFill>
                <a:schemeClr val="tx1"/>
              </a:solidFill>
              <a:latin typeface="Arial"/>
              <a:ea typeface="ＭＳ Ｐゴシック" charset="-128"/>
              <a:cs typeface="Arial"/>
            </a:endParaRPr>
          </a:p>
          <a:p>
            <a:pPr marL="111125" indent="-111125" eaLnBrk="1" hangingPunct="1">
              <a:spcAft>
                <a:spcPts val="600"/>
              </a:spcAft>
            </a:pPr>
            <a:endParaRPr lang="en-US" dirty="0" smtClean="0">
              <a:latin typeface="Arial"/>
              <a:ea typeface="ＭＳ Ｐゴシック" pitchFamily="-109" charset="-128"/>
              <a:cs typeface="Arial"/>
            </a:endParaRPr>
          </a:p>
          <a:p>
            <a:pPr>
              <a:spcAft>
                <a:spcPts val="600"/>
              </a:spcAft>
            </a:pPr>
            <a:endParaRPr lang="en-US" sz="1200" kern="1200" dirty="0" smtClean="0">
              <a:solidFill>
                <a:schemeClr val="tx1"/>
              </a:solidFill>
              <a:latin typeface="Arial"/>
              <a:ea typeface="ＭＳ Ｐゴシック" charset="-128"/>
              <a:cs typeface="Arial"/>
            </a:endParaRPr>
          </a:p>
          <a:p>
            <a:pPr marL="111125" indent="-111125" eaLnBrk="1" hangingPunct="1">
              <a:spcAft>
                <a:spcPts val="600"/>
              </a:spcAft>
            </a:pPr>
            <a:endParaRPr lang="en-US" dirty="0" smtClean="0">
              <a:latin typeface="Arial"/>
              <a:ea typeface="ＭＳ Ｐゴシック" pitchFamily="-109" charset="-128"/>
              <a:cs typeface="Arial"/>
            </a:endParaRPr>
          </a:p>
        </p:txBody>
      </p:sp>
    </p:spTree>
    <p:extLst>
      <p:ext uri="{BB962C8B-B14F-4D97-AF65-F5344CB8AC3E}">
        <p14:creationId xmlns:p14="http://schemas.microsoft.com/office/powerpoint/2010/main" val="3456439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242395-E5C5-4DF0-91B3-DAC3F3DD0600}" type="slidenum">
              <a:rPr lang="en-US"/>
              <a:pPr>
                <a:defRPr/>
              </a:pPr>
              <a:t>30</a:t>
            </a:fld>
            <a:endParaRPr lang="en-US" dirty="0"/>
          </a:p>
        </p:txBody>
      </p:sp>
    </p:spTree>
    <p:extLst>
      <p:ext uri="{BB962C8B-B14F-4D97-AF65-F5344CB8AC3E}">
        <p14:creationId xmlns:p14="http://schemas.microsoft.com/office/powerpoint/2010/main" val="1218125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bwMode="auto">
          <a:noFill/>
          <a:ln>
            <a:miter lim="800000"/>
            <a:headEnd/>
            <a:tailEnd/>
          </a:ln>
        </p:spPr>
        <p:txBody>
          <a:bodyPr/>
          <a:lstStyle/>
          <a:p>
            <a:fld id="{C9EECD64-A633-4EED-B892-740816EA9DCF}" type="slidenum">
              <a:rPr lang="en-US" smtClean="0">
                <a:solidFill>
                  <a:srgbClr val="000000"/>
                </a:solidFill>
              </a:rPr>
              <a:pPr/>
              <a:t>31</a:t>
            </a:fld>
            <a:endParaRPr lang="en-US" dirty="0" smtClean="0">
              <a:solidFill>
                <a:srgbClr val="000000"/>
              </a:solidFill>
            </a:endParaRPr>
          </a:p>
        </p:txBody>
      </p:sp>
      <p:sp>
        <p:nvSpPr>
          <p:cNvPr id="164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charset="0"/>
              <a:ea typeface="ＭＳ Ｐゴシック" pitchFamily="-109" charset="-128"/>
            </a:endParaRPr>
          </a:p>
        </p:txBody>
      </p:sp>
    </p:spTree>
    <p:extLst>
      <p:ext uri="{BB962C8B-B14F-4D97-AF65-F5344CB8AC3E}">
        <p14:creationId xmlns:p14="http://schemas.microsoft.com/office/powerpoint/2010/main" val="1493449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7B7400-DC4E-B24B-BF26-EEE0BF4F7A4D}" type="slidenum">
              <a:rPr lang="en-US" smtClean="0"/>
              <a:t>32</a:t>
            </a:fld>
            <a:endParaRPr lang="en-US"/>
          </a:p>
        </p:txBody>
      </p:sp>
    </p:spTree>
    <p:extLst>
      <p:ext uri="{BB962C8B-B14F-4D97-AF65-F5344CB8AC3E}">
        <p14:creationId xmlns:p14="http://schemas.microsoft.com/office/powerpoint/2010/main" val="300957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a:cs typeface="Arial"/>
              </a:rPr>
              <a:t>We don’t define “retirement” as hoarding wealth for a life of leisure. We know that those who serve the Lord will continue that service even after the paychecks stop. So for today, let’s look at retirement simply as…the day they stop paying you.</a:t>
            </a:r>
          </a:p>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4034778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latin typeface="Arial"/>
                <a:cs typeface="Arial"/>
              </a:rPr>
              <a:t>You may not be able to work as long as you intend. EBRI survey: 49% of workers have to retire earlier than planned.</a:t>
            </a:r>
            <a:endParaRPr lang="en-US" dirty="0">
              <a:latin typeface="Arial"/>
              <a:cs typeface="Arial"/>
            </a:endParaRPr>
          </a:p>
          <a:p>
            <a:pPr>
              <a:spcBef>
                <a:spcPts val="600"/>
              </a:spcBef>
            </a:pPr>
            <a:r>
              <a:rPr lang="en-US" dirty="0" smtClean="0">
                <a:latin typeface="Arial"/>
                <a:cs typeface="Arial"/>
              </a:rPr>
              <a:t>Paying off debt is good, but a credit card statement with a zero balance won’t feed you.</a:t>
            </a:r>
            <a:endParaRPr lang="en-US" dirty="0">
              <a:latin typeface="Arial"/>
              <a:cs typeface="Arial"/>
            </a:endParaRPr>
          </a:p>
          <a:p>
            <a:pPr>
              <a:spcBef>
                <a:spcPts val="600"/>
              </a:spcBef>
            </a:pPr>
            <a:r>
              <a:rPr lang="en-US" dirty="0" smtClean="0">
                <a:latin typeface="Arial"/>
                <a:cs typeface="Arial"/>
              </a:rPr>
              <a:t>Some rules of thumb can be good starting places. For example, contribute </a:t>
            </a:r>
            <a:br>
              <a:rPr lang="en-US" dirty="0" smtClean="0">
                <a:latin typeface="Arial"/>
                <a:cs typeface="Arial"/>
              </a:rPr>
            </a:br>
            <a:r>
              <a:rPr lang="en-US" dirty="0" smtClean="0">
                <a:latin typeface="Arial"/>
                <a:cs typeface="Arial"/>
              </a:rPr>
              <a:t>10–15% of your pay and shoot for having 8–12 times your salary to draw from.  But every situation is different.</a:t>
            </a:r>
            <a:endParaRPr lang="en-US" dirty="0">
              <a:latin typeface="Arial"/>
              <a:cs typeface="Arial"/>
            </a:endParaRPr>
          </a:p>
          <a:p>
            <a:pPr>
              <a:spcBef>
                <a:spcPts val="600"/>
              </a:spcBef>
            </a:pPr>
            <a:r>
              <a:rPr lang="en-US" dirty="0" smtClean="0">
                <a:latin typeface="Arial"/>
                <a:cs typeface="Arial"/>
              </a:rPr>
              <a:t>Employer contributions are great, but they won’t be enough for most people.</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CEBEDFDF-4646-4AC1-987F-56EF828B039A}"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4150253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latin typeface="Arial"/>
                <a:cs typeface="Arial"/>
              </a:rPr>
              <a:t>Later, we’ll talk about tools you can use.</a:t>
            </a:r>
          </a:p>
          <a:p>
            <a:pPr>
              <a:spcBef>
                <a:spcPts val="600"/>
              </a:spcBef>
            </a:pPr>
            <a:r>
              <a:rPr lang="en-US" dirty="0" smtClean="0">
                <a:latin typeface="Arial"/>
                <a:cs typeface="Arial"/>
              </a:rPr>
              <a:t>Will Rogers: “Even if you are on the right track, you’ll get run over if you just</a:t>
            </a:r>
            <a:br>
              <a:rPr lang="en-US" dirty="0" smtClean="0">
                <a:latin typeface="Arial"/>
                <a:cs typeface="Arial"/>
              </a:rPr>
            </a:br>
            <a:r>
              <a:rPr lang="en-US" dirty="0" smtClean="0">
                <a:latin typeface="Arial"/>
                <a:cs typeface="Arial"/>
              </a:rPr>
              <a:t>sit there.”</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CEBEDFDF-4646-4AC1-987F-56EF828B039A}"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314123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8830C8-266D-924D-8B41-6E63B47F489A}" type="slidenum">
              <a:rPr lang="en-US">
                <a:solidFill>
                  <a:prstClr val="black"/>
                </a:solidFill>
                <a:latin typeface="Calibri"/>
              </a:rPr>
              <a:pPr/>
              <a:t>36</a:t>
            </a:fld>
            <a:endParaRPr lang="en-US">
              <a:solidFill>
                <a:prstClr val="black"/>
              </a:solidFill>
              <a:latin typeface="Calibri"/>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marL="119063" lvl="1" indent="-119063">
              <a:buFont typeface="Arial"/>
              <a:buChar char="•"/>
            </a:pPr>
            <a:endParaRPr lang="en-US" dirty="0"/>
          </a:p>
        </p:txBody>
      </p:sp>
    </p:spTree>
    <p:extLst>
      <p:ext uri="{BB962C8B-B14F-4D97-AF65-F5344CB8AC3E}">
        <p14:creationId xmlns:p14="http://schemas.microsoft.com/office/powerpoint/2010/main" val="3921538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a:cs typeface="Arial"/>
              </a:rPr>
              <a:t>Examples of lowering costs:</a:t>
            </a:r>
          </a:p>
          <a:p>
            <a:pPr marL="171450" indent="-171450">
              <a:buFont typeface="Arial" pitchFamily="34" charset="0"/>
              <a:buChar char="•"/>
            </a:pPr>
            <a:r>
              <a:rPr lang="en-US" dirty="0" smtClean="0">
                <a:latin typeface="Arial"/>
                <a:cs typeface="Arial"/>
              </a:rPr>
              <a:t>Finishing college financing</a:t>
            </a:r>
          </a:p>
          <a:p>
            <a:pPr marL="171450" indent="-171450">
              <a:buFont typeface="Arial" pitchFamily="34" charset="0"/>
              <a:buChar char="•"/>
            </a:pPr>
            <a:r>
              <a:rPr lang="en-US" dirty="0" smtClean="0">
                <a:latin typeface="Arial"/>
                <a:cs typeface="Arial"/>
              </a:rPr>
              <a:t>Refinancing a loan</a:t>
            </a:r>
          </a:p>
          <a:p>
            <a:pPr marL="171450" indent="-171450">
              <a:buFont typeface="Arial" pitchFamily="34" charset="0"/>
              <a:buChar char="•"/>
            </a:pPr>
            <a:r>
              <a:rPr lang="en-US" dirty="0" smtClean="0">
                <a:latin typeface="Arial"/>
                <a:cs typeface="Arial"/>
              </a:rPr>
              <a:t>Trading in a gas-guzzling vehicle</a:t>
            </a:r>
          </a:p>
          <a:p>
            <a:pPr marL="171450" indent="-171450">
              <a:buFont typeface="Arial" pitchFamily="34" charset="0"/>
              <a:buChar char="•"/>
            </a:pPr>
            <a:endParaRPr lang="en-US" dirty="0">
              <a:latin typeface="Arial"/>
              <a:cs typeface="Arial"/>
            </a:endParaRPr>
          </a:p>
          <a:p>
            <a:r>
              <a:rPr lang="en-US" dirty="0" smtClean="0">
                <a:latin typeface="Arial"/>
                <a:cs typeface="Arial"/>
              </a:rPr>
              <a:t>Sit down with your spouse. Think ahead about upcoming opportunities and dedicate them to retirement contributions.</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CEBEDFDF-4646-4AC1-987F-56EF828B039A}"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30161618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EDFDF-4646-4AC1-987F-56EF828B039A}"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4498522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EDFDF-4646-4AC1-987F-56EF828B039A}"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7757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Notes Placeholder 2"/>
          <p:cNvSpPr>
            <a:spLocks noGrp="1"/>
          </p:cNvSpPr>
          <p:nvPr>
            <p:ph type="body" idx="1"/>
          </p:nvPr>
        </p:nvSpPr>
        <p:spPr>
          <a:xfrm>
            <a:off x="685801" y="4343400"/>
            <a:ext cx="5631607" cy="4114800"/>
          </a:xfrm>
        </p:spPr>
        <p:txBody>
          <a:bodyPr>
            <a:normAutofit/>
          </a:bodyPr>
          <a:lstStyle/>
          <a:p>
            <a:pPr>
              <a:spcAft>
                <a:spcPts val="600"/>
              </a:spcAft>
            </a:pPr>
            <a:r>
              <a:rPr lang="en-US" dirty="0" smtClean="0">
                <a:latin typeface="Arial"/>
                <a:cs typeface="Arial"/>
              </a:rPr>
              <a:t>Here’s our first simple question: Are you an Accidental or Intentional investor?</a:t>
            </a:r>
          </a:p>
          <a:p>
            <a:pPr>
              <a:spcAft>
                <a:spcPts val="600"/>
              </a:spcAft>
            </a:pPr>
            <a:r>
              <a:rPr lang="en-US" dirty="0" smtClean="0">
                <a:latin typeface="Arial"/>
                <a:cs typeface="Arial"/>
              </a:rPr>
              <a:t>Here are some of the signs of an Accidental investor:</a:t>
            </a:r>
          </a:p>
          <a:p>
            <a:pPr>
              <a:spcAft>
                <a:spcPts val="600"/>
              </a:spcAft>
            </a:pPr>
            <a:r>
              <a:rPr lang="en-US" dirty="0" smtClean="0">
                <a:latin typeface="Arial"/>
                <a:cs typeface="Arial"/>
              </a:rPr>
              <a:t>You started investing for retirement because your employer put you into their plan. It’s not something you really decided or thought about — it just happened.</a:t>
            </a:r>
          </a:p>
          <a:p>
            <a:pPr>
              <a:spcAft>
                <a:spcPts val="600"/>
              </a:spcAft>
            </a:pPr>
            <a:r>
              <a:rPr lang="en-US" dirty="0" smtClean="0">
                <a:latin typeface="Arial"/>
                <a:cs typeface="Arial"/>
              </a:rPr>
              <a:t>And now that you’re in that plan, you’re not really sure what it is or how it works. All you know is that it is a “401 or 403 or 40 something”!</a:t>
            </a:r>
          </a:p>
          <a:p>
            <a:pPr>
              <a:spcAft>
                <a:spcPts val="600"/>
              </a:spcAft>
            </a:pPr>
            <a:r>
              <a:rPr lang="en-US" dirty="0" smtClean="0">
                <a:latin typeface="Arial"/>
                <a:cs typeface="Arial"/>
              </a:rPr>
              <a:t>And if you’re an Accidental investor there’s a good chance you’re not even sure how much you are contributing — it’s whatever your employer puts in.</a:t>
            </a:r>
          </a:p>
        </p:txBody>
      </p:sp>
      <p:sp>
        <p:nvSpPr>
          <p:cNvPr id="140292" name="Slide Number Placeholder 3"/>
          <p:cNvSpPr>
            <a:spLocks noGrp="1"/>
          </p:cNvSpPr>
          <p:nvPr>
            <p:ph type="sldNum" sz="quarter" idx="5"/>
          </p:nvPr>
        </p:nvSpPr>
        <p:spPr/>
        <p:txBody>
          <a:bodyPr/>
          <a:lstStyle/>
          <a:p>
            <a:fld id="{363D080F-6D09-4646-BDF4-0519D6B163A0}" type="slidenum">
              <a:rPr lang="en-US" smtClean="0"/>
              <a:pPr/>
              <a:t>4</a:t>
            </a:fld>
            <a:endParaRPr lang="en-US" dirty="0" smtClean="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1800536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EDFDF-4646-4AC1-987F-56EF828B039A}" type="slidenum">
              <a:rPr lang="en-US" smtClean="0"/>
              <a:pPr/>
              <a:t>40</a:t>
            </a:fld>
            <a:endParaRPr lang="en-US"/>
          </a:p>
        </p:txBody>
      </p:sp>
    </p:spTree>
    <p:extLst>
      <p:ext uri="{BB962C8B-B14F-4D97-AF65-F5344CB8AC3E}">
        <p14:creationId xmlns:p14="http://schemas.microsoft.com/office/powerpoint/2010/main" val="344872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Notes Placeholder 2"/>
          <p:cNvSpPr>
            <a:spLocks noGrp="1"/>
          </p:cNvSpPr>
          <p:nvPr>
            <p:ph type="body" idx="1"/>
          </p:nvPr>
        </p:nvSpPr>
        <p:spPr/>
        <p:txBody>
          <a:bodyPr>
            <a:normAutofit/>
          </a:bodyPr>
          <a:lstStyle/>
          <a:p>
            <a:pPr>
              <a:spcAft>
                <a:spcPts val="600"/>
              </a:spcAft>
            </a:pPr>
            <a:r>
              <a:rPr lang="en-US" dirty="0" smtClean="0">
                <a:latin typeface="Arial"/>
                <a:cs typeface="Arial"/>
              </a:rPr>
              <a:t>Or are you an </a:t>
            </a:r>
            <a:r>
              <a:rPr lang="en-US" b="0" dirty="0" smtClean="0">
                <a:latin typeface="Arial"/>
                <a:cs typeface="Arial"/>
              </a:rPr>
              <a:t>Intentional</a:t>
            </a:r>
            <a:r>
              <a:rPr lang="en-US" dirty="0" smtClean="0">
                <a:latin typeface="Arial"/>
                <a:cs typeface="Arial"/>
              </a:rPr>
              <a:t> investor?</a:t>
            </a:r>
          </a:p>
          <a:p>
            <a:pPr>
              <a:spcAft>
                <a:spcPts val="600"/>
              </a:spcAft>
            </a:pPr>
            <a:r>
              <a:rPr lang="en-US" dirty="0" smtClean="0">
                <a:latin typeface="Arial"/>
                <a:cs typeface="Arial"/>
              </a:rPr>
              <a:t>An Intentional investor is making an active effort to find out what they are investing in and how it works. Why? </a:t>
            </a:r>
            <a:r>
              <a:rPr lang="en-US" dirty="0">
                <a:latin typeface="Arial"/>
                <a:cs typeface="Arial"/>
              </a:rPr>
              <a:t>B</a:t>
            </a:r>
            <a:r>
              <a:rPr lang="en-US" dirty="0" smtClean="0">
                <a:latin typeface="Arial"/>
                <a:cs typeface="Arial"/>
              </a:rPr>
              <a:t>ecause they realize that the more they know and understand about the retirement plan they are investing in, the more they will be able to use it to make sure they are financially secure so they can do what they have dreamed about doing when they retire.</a:t>
            </a:r>
          </a:p>
        </p:txBody>
      </p:sp>
      <p:sp>
        <p:nvSpPr>
          <p:cNvPr id="140292" name="Slide Number Placeholder 3"/>
          <p:cNvSpPr>
            <a:spLocks noGrp="1"/>
          </p:cNvSpPr>
          <p:nvPr>
            <p:ph type="sldNum" sz="quarter" idx="5"/>
          </p:nvPr>
        </p:nvSpPr>
        <p:spPr/>
        <p:txBody>
          <a:bodyPr/>
          <a:lstStyle/>
          <a:p>
            <a:fld id="{363D080F-6D09-4646-BDF4-0519D6B163A0}" type="slidenum">
              <a:rPr lang="en-US" smtClean="0"/>
              <a:pPr/>
              <a:t>5</a:t>
            </a:fld>
            <a:endParaRPr lang="en-US" dirty="0" smtClean="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134141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p:txBody>
          <a:bodyPr/>
          <a:lstStyle/>
          <a:p>
            <a:fld id="{B22FFE57-816E-4DEA-99C8-DFC6F52C24C5}" type="slidenum">
              <a:rPr lang="en-US" smtClean="0"/>
              <a:pPr/>
              <a:t>6</a:t>
            </a:fld>
            <a:endParaRPr lang="en-US" dirty="0" smtClean="0"/>
          </a:p>
        </p:txBody>
      </p:sp>
      <p:sp>
        <p:nvSpPr>
          <p:cNvPr id="141315" name="Rectangle 2"/>
          <p:cNvSpPr>
            <a:spLocks noChangeArrowheads="1"/>
          </p:cNvSpPr>
          <p:nvPr/>
        </p:nvSpPr>
        <p:spPr bwMode="auto">
          <a:xfrm>
            <a:off x="3886200" y="0"/>
            <a:ext cx="2971800" cy="457513"/>
          </a:xfrm>
          <a:prstGeom prst="rect">
            <a:avLst/>
          </a:prstGeom>
          <a:noFill/>
          <a:ln w="12700">
            <a:noFill/>
            <a:miter lim="800000"/>
            <a:headEnd/>
            <a:tailEnd/>
          </a:ln>
        </p:spPr>
        <p:txBody>
          <a:bodyPr wrap="none" lIns="92446" tIns="46223" rIns="92446" bIns="46223" anchor="ctr"/>
          <a:lstStyle/>
          <a:p>
            <a:pPr eaLnBrk="0" hangingPunct="0"/>
            <a:endParaRPr lang="en-US" sz="2400" dirty="0">
              <a:solidFill>
                <a:srgbClr val="000000"/>
              </a:solidFill>
            </a:endParaRPr>
          </a:p>
        </p:txBody>
      </p:sp>
      <p:sp>
        <p:nvSpPr>
          <p:cNvPr id="141316" name="Rectangle 3"/>
          <p:cNvSpPr>
            <a:spLocks noChangeArrowheads="1"/>
          </p:cNvSpPr>
          <p:nvPr/>
        </p:nvSpPr>
        <p:spPr bwMode="auto">
          <a:xfrm>
            <a:off x="0" y="8686489"/>
            <a:ext cx="2971800" cy="457512"/>
          </a:xfrm>
          <a:prstGeom prst="rect">
            <a:avLst/>
          </a:prstGeom>
          <a:noFill/>
          <a:ln w="12700">
            <a:noFill/>
            <a:miter lim="800000"/>
            <a:headEnd/>
            <a:tailEnd/>
          </a:ln>
        </p:spPr>
        <p:txBody>
          <a:bodyPr wrap="none" lIns="92446" tIns="46223" rIns="92446" bIns="46223" anchor="ctr"/>
          <a:lstStyle/>
          <a:p>
            <a:pPr eaLnBrk="0" hangingPunct="0"/>
            <a:endParaRPr lang="en-US" sz="2400" dirty="0">
              <a:solidFill>
                <a:srgbClr val="000000"/>
              </a:solidFill>
            </a:endParaRPr>
          </a:p>
        </p:txBody>
      </p:sp>
      <p:sp>
        <p:nvSpPr>
          <p:cNvPr id="141317" name="Rectangle 4"/>
          <p:cNvSpPr>
            <a:spLocks noChangeArrowheads="1"/>
          </p:cNvSpPr>
          <p:nvPr/>
        </p:nvSpPr>
        <p:spPr bwMode="auto">
          <a:xfrm>
            <a:off x="0" y="0"/>
            <a:ext cx="2971800" cy="457513"/>
          </a:xfrm>
          <a:prstGeom prst="rect">
            <a:avLst/>
          </a:prstGeom>
          <a:noFill/>
          <a:ln w="12700">
            <a:noFill/>
            <a:miter lim="800000"/>
            <a:headEnd/>
            <a:tailEnd/>
          </a:ln>
        </p:spPr>
        <p:txBody>
          <a:bodyPr wrap="none" lIns="92446" tIns="46223" rIns="92446" bIns="46223" anchor="ctr"/>
          <a:lstStyle/>
          <a:p>
            <a:pPr eaLnBrk="0" hangingPunct="0"/>
            <a:endParaRPr lang="en-US" sz="2400" dirty="0">
              <a:solidFill>
                <a:srgbClr val="000000"/>
              </a:solidFill>
            </a:endParaRPr>
          </a:p>
        </p:txBody>
      </p:sp>
      <p:sp>
        <p:nvSpPr>
          <p:cNvPr id="141318" name="Rectangle 5"/>
          <p:cNvSpPr>
            <a:spLocks noChangeArrowheads="1"/>
          </p:cNvSpPr>
          <p:nvPr/>
        </p:nvSpPr>
        <p:spPr bwMode="auto">
          <a:xfrm>
            <a:off x="3886200" y="0"/>
            <a:ext cx="2971800" cy="457513"/>
          </a:xfrm>
          <a:prstGeom prst="rect">
            <a:avLst/>
          </a:prstGeom>
          <a:noFill/>
          <a:ln w="12700">
            <a:noFill/>
            <a:miter lim="800000"/>
            <a:headEnd/>
            <a:tailEnd/>
          </a:ln>
        </p:spPr>
        <p:txBody>
          <a:bodyPr wrap="none" lIns="92446" tIns="46223" rIns="92446" bIns="46223" anchor="ctr"/>
          <a:lstStyle/>
          <a:p>
            <a:pPr eaLnBrk="0" hangingPunct="0"/>
            <a:endParaRPr lang="en-US" sz="2400" dirty="0">
              <a:solidFill>
                <a:srgbClr val="000000"/>
              </a:solidFill>
            </a:endParaRPr>
          </a:p>
        </p:txBody>
      </p:sp>
      <p:sp>
        <p:nvSpPr>
          <p:cNvPr id="141319" name="Rectangle 6"/>
          <p:cNvSpPr>
            <a:spLocks noChangeArrowheads="1"/>
          </p:cNvSpPr>
          <p:nvPr/>
        </p:nvSpPr>
        <p:spPr bwMode="auto">
          <a:xfrm>
            <a:off x="0" y="8686489"/>
            <a:ext cx="2971800" cy="457512"/>
          </a:xfrm>
          <a:prstGeom prst="rect">
            <a:avLst/>
          </a:prstGeom>
          <a:noFill/>
          <a:ln w="12700">
            <a:noFill/>
            <a:miter lim="800000"/>
            <a:headEnd/>
            <a:tailEnd/>
          </a:ln>
        </p:spPr>
        <p:txBody>
          <a:bodyPr wrap="none" lIns="92446" tIns="46223" rIns="92446" bIns="46223" anchor="ctr"/>
          <a:lstStyle/>
          <a:p>
            <a:pPr eaLnBrk="0" hangingPunct="0"/>
            <a:endParaRPr lang="en-US" sz="2400" dirty="0">
              <a:solidFill>
                <a:srgbClr val="000000"/>
              </a:solidFill>
            </a:endParaRPr>
          </a:p>
        </p:txBody>
      </p:sp>
      <p:sp>
        <p:nvSpPr>
          <p:cNvPr id="141320" name="Rectangle 7"/>
          <p:cNvSpPr>
            <a:spLocks noChangeArrowheads="1"/>
          </p:cNvSpPr>
          <p:nvPr/>
        </p:nvSpPr>
        <p:spPr bwMode="auto">
          <a:xfrm>
            <a:off x="0" y="0"/>
            <a:ext cx="2971800" cy="457513"/>
          </a:xfrm>
          <a:prstGeom prst="rect">
            <a:avLst/>
          </a:prstGeom>
          <a:noFill/>
          <a:ln w="12700">
            <a:noFill/>
            <a:miter lim="800000"/>
            <a:headEnd/>
            <a:tailEnd/>
          </a:ln>
        </p:spPr>
        <p:txBody>
          <a:bodyPr wrap="none" lIns="92446" tIns="46223" rIns="92446" bIns="46223" anchor="ctr"/>
          <a:lstStyle/>
          <a:p>
            <a:pPr eaLnBrk="0" hangingPunct="0"/>
            <a:endParaRPr lang="en-US" sz="2400" dirty="0">
              <a:solidFill>
                <a:srgbClr val="000000"/>
              </a:solidFill>
            </a:endParaRPr>
          </a:p>
        </p:txBody>
      </p:sp>
      <p:sp>
        <p:nvSpPr>
          <p:cNvPr id="141321" name="Rectangle 8"/>
          <p:cNvSpPr>
            <a:spLocks noChangeArrowheads="1"/>
          </p:cNvSpPr>
          <p:nvPr/>
        </p:nvSpPr>
        <p:spPr bwMode="auto">
          <a:xfrm>
            <a:off x="3886200" y="0"/>
            <a:ext cx="2971800" cy="457513"/>
          </a:xfrm>
          <a:prstGeom prst="rect">
            <a:avLst/>
          </a:prstGeom>
          <a:noFill/>
          <a:ln w="12700">
            <a:noFill/>
            <a:miter lim="800000"/>
            <a:headEnd/>
            <a:tailEnd/>
          </a:ln>
        </p:spPr>
        <p:txBody>
          <a:bodyPr wrap="none" lIns="92446" tIns="46223" rIns="92446" bIns="46223" anchor="ctr"/>
          <a:lstStyle/>
          <a:p>
            <a:pPr eaLnBrk="0" hangingPunct="0"/>
            <a:endParaRPr lang="en-US" sz="2400" dirty="0">
              <a:solidFill>
                <a:srgbClr val="000000"/>
              </a:solidFill>
            </a:endParaRPr>
          </a:p>
        </p:txBody>
      </p:sp>
      <p:sp>
        <p:nvSpPr>
          <p:cNvPr id="141322" name="Rectangle 9"/>
          <p:cNvSpPr>
            <a:spLocks noChangeArrowheads="1"/>
          </p:cNvSpPr>
          <p:nvPr/>
        </p:nvSpPr>
        <p:spPr bwMode="auto">
          <a:xfrm>
            <a:off x="0" y="8686489"/>
            <a:ext cx="2971800" cy="457512"/>
          </a:xfrm>
          <a:prstGeom prst="rect">
            <a:avLst/>
          </a:prstGeom>
          <a:noFill/>
          <a:ln w="12700">
            <a:noFill/>
            <a:miter lim="800000"/>
            <a:headEnd/>
            <a:tailEnd/>
          </a:ln>
        </p:spPr>
        <p:txBody>
          <a:bodyPr wrap="none" lIns="92446" tIns="46223" rIns="92446" bIns="46223" anchor="ctr"/>
          <a:lstStyle/>
          <a:p>
            <a:pPr eaLnBrk="0" hangingPunct="0"/>
            <a:endParaRPr lang="en-US" sz="2400" dirty="0">
              <a:solidFill>
                <a:srgbClr val="000000"/>
              </a:solidFill>
            </a:endParaRPr>
          </a:p>
        </p:txBody>
      </p:sp>
      <p:sp>
        <p:nvSpPr>
          <p:cNvPr id="141323" name="Rectangle 10"/>
          <p:cNvSpPr>
            <a:spLocks noChangeArrowheads="1"/>
          </p:cNvSpPr>
          <p:nvPr/>
        </p:nvSpPr>
        <p:spPr bwMode="auto">
          <a:xfrm>
            <a:off x="0" y="0"/>
            <a:ext cx="2971800" cy="457513"/>
          </a:xfrm>
          <a:prstGeom prst="rect">
            <a:avLst/>
          </a:prstGeom>
          <a:noFill/>
          <a:ln w="12700">
            <a:noFill/>
            <a:miter lim="800000"/>
            <a:headEnd/>
            <a:tailEnd/>
          </a:ln>
        </p:spPr>
        <p:txBody>
          <a:bodyPr wrap="none" lIns="92446" tIns="46223" rIns="92446" bIns="46223" anchor="ctr"/>
          <a:lstStyle/>
          <a:p>
            <a:pPr eaLnBrk="0" hangingPunct="0"/>
            <a:endParaRPr lang="en-US" sz="2400" dirty="0">
              <a:solidFill>
                <a:srgbClr val="000000"/>
              </a:solidFill>
            </a:endParaRPr>
          </a:p>
        </p:txBody>
      </p:sp>
      <p:sp>
        <p:nvSpPr>
          <p:cNvPr id="141325" name="Rectangle 12"/>
          <p:cNvSpPr>
            <a:spLocks noGrp="1" noChangeArrowheads="1"/>
          </p:cNvSpPr>
          <p:nvPr>
            <p:ph type="body" idx="1"/>
          </p:nvPr>
        </p:nvSpPr>
        <p:spPr>
          <a:xfrm>
            <a:off x="685800" y="4344026"/>
            <a:ext cx="5486400" cy="4714772"/>
          </a:xfrm>
        </p:spPr>
        <p:txBody>
          <a:bodyPr>
            <a:noAutofit/>
          </a:bodyPr>
          <a:lstStyle/>
          <a:p>
            <a:pPr>
              <a:spcAft>
                <a:spcPts val="500"/>
              </a:spcAft>
            </a:pPr>
            <a:r>
              <a:rPr lang="en-US" sz="1050" dirty="0" smtClean="0">
                <a:latin typeface="Arial"/>
                <a:cs typeface="Arial"/>
              </a:rPr>
              <a:t>The plan you are investing in through your employer is a 403(b)(9) retirement plan available through GuideStone Financial Resources of the Southern Baptist Convention. </a:t>
            </a:r>
          </a:p>
          <a:p>
            <a:pPr>
              <a:spcAft>
                <a:spcPts val="500"/>
              </a:spcAft>
            </a:pPr>
            <a:r>
              <a:rPr lang="en-US" sz="1050" dirty="0" smtClean="0">
                <a:latin typeface="Arial"/>
                <a:cs typeface="Arial"/>
              </a:rPr>
              <a:t>403(b) is the tax code designation given to retirement plans of non-profit organizations. This plan is similar to 401(k) plans, which are open to employees of for-profit businesses.</a:t>
            </a:r>
          </a:p>
          <a:p>
            <a:pPr>
              <a:spcAft>
                <a:spcPts val="500"/>
              </a:spcAft>
            </a:pPr>
            <a:r>
              <a:rPr lang="en-US" sz="1050" dirty="0" smtClean="0">
                <a:latin typeface="Arial"/>
                <a:cs typeface="Arial"/>
              </a:rPr>
              <a:t>The term “tax-sheltered” means that this plan allows participants to defer the payment </a:t>
            </a:r>
            <a:br>
              <a:rPr lang="en-US" sz="1050" dirty="0" smtClean="0">
                <a:latin typeface="Arial"/>
                <a:cs typeface="Arial"/>
              </a:rPr>
            </a:br>
            <a:r>
              <a:rPr lang="en-US" sz="1050" dirty="0" smtClean="0">
                <a:latin typeface="Arial"/>
                <a:cs typeface="Arial"/>
              </a:rPr>
              <a:t>of taxes on contributions and investment earnings until they are taken out of the plan </a:t>
            </a:r>
            <a:br>
              <a:rPr lang="en-US" sz="1050" dirty="0" smtClean="0">
                <a:latin typeface="Arial"/>
                <a:cs typeface="Arial"/>
              </a:rPr>
            </a:br>
            <a:r>
              <a:rPr lang="en-US" sz="1050" dirty="0" smtClean="0">
                <a:latin typeface="Arial"/>
                <a:cs typeface="Arial"/>
              </a:rPr>
              <a:t>at retirement. Some plans allow for Roth elective deferrals, which means you can use after-tax dollars for your contributions — and pay no taxes at retirement for </a:t>
            </a:r>
            <a:br>
              <a:rPr lang="en-US" sz="1050" dirty="0" smtClean="0">
                <a:latin typeface="Arial"/>
                <a:cs typeface="Arial"/>
              </a:rPr>
            </a:br>
            <a:r>
              <a:rPr lang="en-US" sz="1050" dirty="0" smtClean="0">
                <a:latin typeface="Arial"/>
                <a:cs typeface="Arial"/>
              </a:rPr>
              <a:t>qualified distributions.</a:t>
            </a:r>
          </a:p>
          <a:p>
            <a:pPr>
              <a:spcAft>
                <a:spcPts val="500"/>
              </a:spcAft>
            </a:pPr>
            <a:r>
              <a:rPr lang="en-US" sz="1050" dirty="0" smtClean="0">
                <a:latin typeface="Arial"/>
                <a:cs typeface="Arial"/>
              </a:rPr>
              <a:t>You participate in a </a:t>
            </a:r>
            <a:r>
              <a:rPr lang="en-US" sz="1050" i="0" dirty="0" smtClean="0">
                <a:latin typeface="Arial"/>
                <a:cs typeface="Arial"/>
              </a:rPr>
              <a:t>defined contribution plan</a:t>
            </a:r>
            <a:r>
              <a:rPr lang="en-US" sz="1050" dirty="0" smtClean="0">
                <a:latin typeface="Arial"/>
                <a:cs typeface="Arial"/>
              </a:rPr>
              <a:t>. This simply means there is no preset formula in place to determine the size of your income. Income amounts at retirement are defined by the contributions and earnings accumulated in the account. In simple terms, if you invest small amounts in a plan like this, you will have a small income payment at retirement. The larger your contributions and earnings through the years, the larger your income payment will be when you retire.  </a:t>
            </a:r>
          </a:p>
          <a:p>
            <a:pPr>
              <a:spcAft>
                <a:spcPts val="500"/>
              </a:spcAft>
            </a:pPr>
            <a:r>
              <a:rPr lang="en-US" sz="1050" dirty="0" smtClean="0">
                <a:latin typeface="Arial"/>
                <a:cs typeface="Arial"/>
              </a:rPr>
              <a:t>In this plan, your employer can make contributions. (Describe what their employer does.)</a:t>
            </a:r>
          </a:p>
          <a:p>
            <a:pPr>
              <a:spcAft>
                <a:spcPts val="500"/>
              </a:spcAft>
            </a:pPr>
            <a:r>
              <a:rPr lang="en-US" sz="1050" dirty="0" smtClean="0">
                <a:latin typeface="Arial"/>
                <a:cs typeface="Arial"/>
              </a:rPr>
              <a:t>In your retirement plan, you can make contributions too. This can be done on a tax-sheltered basis by completing a </a:t>
            </a:r>
            <a:r>
              <a:rPr lang="en-US" sz="1050" i="1" dirty="0" smtClean="0">
                <a:latin typeface="Arial"/>
                <a:cs typeface="Arial"/>
              </a:rPr>
              <a:t>Salary Reduction Agreement</a:t>
            </a:r>
            <a:r>
              <a:rPr lang="en-US" sz="1050" dirty="0" smtClean="0">
                <a:latin typeface="Arial"/>
                <a:cs typeface="Arial"/>
              </a:rPr>
              <a:t> with your employer</a:t>
            </a:r>
            <a:r>
              <a:rPr lang="en-US" sz="1050" baseline="0" dirty="0" smtClean="0">
                <a:latin typeface="Arial"/>
                <a:cs typeface="Arial"/>
              </a:rPr>
              <a:t> and</a:t>
            </a:r>
            <a:r>
              <a:rPr lang="en-US" sz="1050" dirty="0" smtClean="0">
                <a:latin typeface="Arial"/>
                <a:cs typeface="Arial"/>
              </a:rPr>
              <a:t> allowing them to deduct money from your regular paycheck on a pretax basis that is then contributed to your retirement account as your participant-paid contribution.</a:t>
            </a:r>
          </a:p>
          <a:p>
            <a:pPr>
              <a:spcAft>
                <a:spcPts val="500"/>
              </a:spcAft>
            </a:pPr>
            <a:r>
              <a:rPr lang="en-US" sz="1050" dirty="0" smtClean="0">
                <a:latin typeface="Arial"/>
                <a:cs typeface="Arial"/>
              </a:rPr>
              <a:t>An important note for ministers is that, when you make this type of contribution,</a:t>
            </a:r>
            <a:r>
              <a:rPr lang="en-US" sz="1050" baseline="0" dirty="0" smtClean="0">
                <a:latin typeface="Arial"/>
                <a:cs typeface="Arial"/>
              </a:rPr>
              <a:t> </a:t>
            </a:r>
            <a:r>
              <a:rPr lang="en-US" sz="1050" dirty="0" smtClean="0">
                <a:latin typeface="Arial"/>
                <a:cs typeface="Arial"/>
              </a:rPr>
              <a:t>it is not only sheltered from income taxes</a:t>
            </a:r>
            <a:r>
              <a:rPr lang="en-US" sz="1050" baseline="0" dirty="0" smtClean="0">
                <a:latin typeface="Arial"/>
                <a:cs typeface="Arial"/>
              </a:rPr>
              <a:t> </a:t>
            </a:r>
            <a:r>
              <a:rPr lang="en-US" sz="1050" dirty="0" smtClean="0">
                <a:latin typeface="Arial"/>
                <a:cs typeface="Arial"/>
              </a:rPr>
              <a:t>but also Social Security taxes, which can further reduce your annual tax bill by around 15%.</a:t>
            </a:r>
          </a:p>
        </p:txBody>
      </p:sp>
      <p:sp>
        <p:nvSpPr>
          <p:cNvPr id="16" name="Slide Image Placeholder 15"/>
          <p:cNvSpPr>
            <a:spLocks noGrp="1" noRot="1" noChangeAspect="1"/>
          </p:cNvSpPr>
          <p:nvPr>
            <p:ph type="sldImg"/>
          </p:nvPr>
        </p:nvSpPr>
        <p:spPr/>
      </p:sp>
    </p:spTree>
    <p:extLst>
      <p:ext uri="{BB962C8B-B14F-4D97-AF65-F5344CB8AC3E}">
        <p14:creationId xmlns:p14="http://schemas.microsoft.com/office/powerpoint/2010/main" val="2145908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Notes Placeholder 2"/>
          <p:cNvSpPr>
            <a:spLocks noGrp="1"/>
          </p:cNvSpPr>
          <p:nvPr>
            <p:ph type="body" idx="1"/>
          </p:nvPr>
        </p:nvSpPr>
        <p:spPr/>
        <p:txBody>
          <a:bodyPr>
            <a:normAutofit/>
          </a:bodyPr>
          <a:lstStyle/>
          <a:p>
            <a:pPr>
              <a:spcAft>
                <a:spcPts val="600"/>
              </a:spcAft>
            </a:pPr>
            <a:r>
              <a:rPr lang="en-US" dirty="0" smtClean="0">
                <a:latin typeface="Arial"/>
                <a:cs typeface="Arial"/>
              </a:rPr>
              <a:t>An Intentional investor has also made the effort to think about how much income they will need when they retire to be able to do the things they are dreaming about doing in their retirement years.</a:t>
            </a:r>
          </a:p>
          <a:p>
            <a:pPr>
              <a:spcAft>
                <a:spcPts val="600"/>
              </a:spcAft>
            </a:pPr>
            <a:r>
              <a:rPr lang="en-US" dirty="0" smtClean="0">
                <a:latin typeface="Arial"/>
                <a:cs typeface="Arial"/>
              </a:rPr>
              <a:t>Whether your retirement dreams are filled with gardening, grandchildren or golf — or the ability to continue to minister and serve in some type of mission setting — if you don’t know how much it will take to accomplish those dreams, there is a good chance those dreams will not become reality.</a:t>
            </a:r>
          </a:p>
          <a:p>
            <a:pPr>
              <a:spcAft>
                <a:spcPts val="600"/>
              </a:spcAft>
            </a:pPr>
            <a:endParaRPr lang="en-US" dirty="0" smtClean="0">
              <a:latin typeface="Arial"/>
              <a:cs typeface="Arial"/>
            </a:endParaRPr>
          </a:p>
        </p:txBody>
      </p:sp>
      <p:sp>
        <p:nvSpPr>
          <p:cNvPr id="140292" name="Slide Number Placeholder 3"/>
          <p:cNvSpPr>
            <a:spLocks noGrp="1"/>
          </p:cNvSpPr>
          <p:nvPr>
            <p:ph type="sldNum" sz="quarter" idx="5"/>
          </p:nvPr>
        </p:nvSpPr>
        <p:spPr/>
        <p:txBody>
          <a:bodyPr/>
          <a:lstStyle/>
          <a:p>
            <a:fld id="{363D080F-6D09-4646-BDF4-0519D6B163A0}" type="slidenum">
              <a:rPr lang="en-US" smtClean="0"/>
              <a:pPr/>
              <a:t>7</a:t>
            </a:fld>
            <a:endParaRPr lang="en-US" dirty="0" smtClean="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585841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p:txBody>
          <a:bodyPr/>
          <a:lstStyle/>
          <a:p>
            <a:fld id="{CC1026C3-D25D-4A7D-9797-F817803CDAA7}" type="slidenum">
              <a:rPr lang="en-US" smtClean="0"/>
              <a:pPr/>
              <a:t>8</a:t>
            </a:fld>
            <a:endParaRPr lang="en-US" dirty="0" smtClean="0"/>
          </a:p>
        </p:txBody>
      </p:sp>
      <p:sp>
        <p:nvSpPr>
          <p:cNvPr id="159748" name="Rectangle 3"/>
          <p:cNvSpPr>
            <a:spLocks noGrp="1" noChangeArrowheads="1"/>
          </p:cNvSpPr>
          <p:nvPr>
            <p:ph type="body" idx="1"/>
          </p:nvPr>
        </p:nvSpPr>
        <p:spPr/>
        <p:txBody>
          <a:bodyPr>
            <a:normAutofit/>
          </a:bodyPr>
          <a:lstStyle/>
          <a:p>
            <a:pPr>
              <a:spcAft>
                <a:spcPts val="600"/>
              </a:spcAft>
            </a:pPr>
            <a:r>
              <a:rPr lang="en-US" dirty="0" smtClean="0">
                <a:latin typeface="Arial"/>
                <a:cs typeface="Arial"/>
              </a:rPr>
              <a:t>There are different ways to determine how much you need to be saving for retirement, but one easy way is to go to </a:t>
            </a:r>
            <a:r>
              <a:rPr lang="en-US" i="1" dirty="0" smtClean="0">
                <a:latin typeface="Arial"/>
                <a:cs typeface="Arial"/>
              </a:rPr>
              <a:t>www.GuideStone.org/calculators</a:t>
            </a:r>
            <a:r>
              <a:rPr lang="en-US" dirty="0" smtClean="0">
                <a:latin typeface="Arial"/>
                <a:cs typeface="Arial"/>
              </a:rPr>
              <a:t> and use some of our helpful calculators. </a:t>
            </a:r>
          </a:p>
          <a:p>
            <a:pPr>
              <a:spcAft>
                <a:spcPts val="600"/>
              </a:spcAft>
            </a:pPr>
            <a:r>
              <a:rPr lang="en-US" dirty="0" smtClean="0">
                <a:latin typeface="Arial"/>
                <a:cs typeface="Arial"/>
              </a:rPr>
              <a:t>With the Retirement Planner calculator pictured here, you can quickly get </a:t>
            </a:r>
            <a:br>
              <a:rPr lang="en-US" dirty="0" smtClean="0">
                <a:latin typeface="Arial"/>
                <a:cs typeface="Arial"/>
              </a:rPr>
            </a:br>
            <a:r>
              <a:rPr lang="en-US" dirty="0" smtClean="0">
                <a:latin typeface="Arial"/>
                <a:cs typeface="Arial"/>
              </a:rPr>
              <a:t>an idea of how much you will need when you retire and whether you are on</a:t>
            </a:r>
            <a:br>
              <a:rPr lang="en-US" dirty="0" smtClean="0">
                <a:latin typeface="Arial"/>
                <a:cs typeface="Arial"/>
              </a:rPr>
            </a:br>
            <a:r>
              <a:rPr lang="en-US" dirty="0" smtClean="0">
                <a:latin typeface="Arial"/>
                <a:cs typeface="Arial"/>
              </a:rPr>
              <a:t>track to have that much retirement income based on your current level of contributions. It will even give you an estimate of how much you can expect from Social Security benefits.</a:t>
            </a:r>
          </a:p>
          <a:p>
            <a:pPr>
              <a:spcAft>
                <a:spcPts val="600"/>
              </a:spcAft>
            </a:pPr>
            <a:endParaRPr lang="en-US" dirty="0" smtClean="0">
              <a:latin typeface="Arial"/>
              <a:cs typeface="Arial"/>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732070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Notes Placeholder 2"/>
          <p:cNvSpPr>
            <a:spLocks noGrp="1"/>
          </p:cNvSpPr>
          <p:nvPr>
            <p:ph type="body" idx="1"/>
          </p:nvPr>
        </p:nvSpPr>
        <p:spPr/>
        <p:txBody>
          <a:bodyPr>
            <a:normAutofit/>
          </a:bodyPr>
          <a:lstStyle/>
          <a:p>
            <a:pPr>
              <a:spcAft>
                <a:spcPts val="600"/>
              </a:spcAft>
            </a:pPr>
            <a:r>
              <a:rPr lang="en-US" dirty="0" smtClean="0">
                <a:latin typeface="Arial"/>
                <a:cs typeface="Arial"/>
              </a:rPr>
              <a:t>As an Intentional investor, you also want to make sure you are contributing enough to get any and all matching contributions that are available to you. </a:t>
            </a:r>
          </a:p>
          <a:p>
            <a:pPr>
              <a:spcAft>
                <a:spcPts val="600"/>
              </a:spcAft>
            </a:pPr>
            <a:r>
              <a:rPr lang="en-US" dirty="0" smtClean="0">
                <a:latin typeface="Arial"/>
                <a:cs typeface="Arial"/>
              </a:rPr>
              <a:t>[Review any available matches from their employer.]</a:t>
            </a:r>
          </a:p>
          <a:p>
            <a:pPr>
              <a:spcAft>
                <a:spcPts val="600"/>
              </a:spcAft>
            </a:pPr>
            <a:r>
              <a:rPr lang="en-US" dirty="0" smtClean="0">
                <a:latin typeface="Arial"/>
                <a:cs typeface="Arial"/>
              </a:rPr>
              <a:t>[Remind ChRP participants of State Convention matching contributions or MCAF matching funds from </a:t>
            </a:r>
            <a:r>
              <a:rPr lang="en-US" dirty="0" err="1" smtClean="0">
                <a:latin typeface="Arial"/>
                <a:cs typeface="Arial"/>
              </a:rPr>
              <a:t>GuideStone</a:t>
            </a:r>
            <a:r>
              <a:rPr lang="en-US" dirty="0" smtClean="0">
                <a:latin typeface="Arial"/>
                <a:cs typeface="Arial"/>
              </a:rPr>
              <a:t> that they could be eligible to receive.]</a:t>
            </a:r>
          </a:p>
          <a:p>
            <a:pPr>
              <a:spcAft>
                <a:spcPts val="600"/>
              </a:spcAft>
            </a:pPr>
            <a:r>
              <a:rPr lang="en-US" dirty="0" smtClean="0">
                <a:latin typeface="Arial"/>
                <a:cs typeface="Arial"/>
              </a:rPr>
              <a:t>[Remind audience to consider the Tax Saver’s Credit (</a:t>
            </a:r>
            <a:r>
              <a:rPr lang="en-US" i="1" dirty="0" smtClean="0">
                <a:latin typeface="Arial"/>
                <a:cs typeface="Arial"/>
              </a:rPr>
              <a:t>Form 8880</a:t>
            </a:r>
            <a:r>
              <a:rPr lang="en-US" dirty="0" smtClean="0">
                <a:latin typeface="Arial"/>
                <a:cs typeface="Arial"/>
              </a:rPr>
              <a:t>) — IRS credit of up to $2,000 per individual for those who contribute personally (participant contributions).]</a:t>
            </a:r>
          </a:p>
          <a:p>
            <a:pPr>
              <a:spcAft>
                <a:spcPts val="600"/>
              </a:spcAft>
            </a:pPr>
            <a:endParaRPr lang="en-US" dirty="0" smtClean="0">
              <a:latin typeface="Arial"/>
              <a:cs typeface="Arial"/>
            </a:endParaRPr>
          </a:p>
        </p:txBody>
      </p:sp>
      <p:sp>
        <p:nvSpPr>
          <p:cNvPr id="140292" name="Slide Number Placeholder 3"/>
          <p:cNvSpPr>
            <a:spLocks noGrp="1"/>
          </p:cNvSpPr>
          <p:nvPr>
            <p:ph type="sldNum" sz="quarter" idx="5"/>
          </p:nvPr>
        </p:nvSpPr>
        <p:spPr/>
        <p:txBody>
          <a:bodyPr/>
          <a:lstStyle/>
          <a:p>
            <a:fld id="{363D080F-6D09-4646-BDF4-0519D6B163A0}" type="slidenum">
              <a:rPr lang="en-US" smtClean="0"/>
              <a:pPr/>
              <a:t>9</a:t>
            </a:fld>
            <a:endParaRPr lang="en-US" dirty="0" smtClean="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714831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b="23189"/>
          <a:stretch/>
        </p:blipFill>
        <p:spPr>
          <a:xfrm>
            <a:off x="7450310" y="288010"/>
            <a:ext cx="1274399" cy="555509"/>
          </a:xfrm>
          <a:prstGeom prst="rect">
            <a:avLst/>
          </a:prstGeom>
        </p:spPr>
      </p:pic>
      <p:pic>
        <p:nvPicPr>
          <p:cNvPr id="11" name="Picture 10"/>
          <p:cNvPicPr>
            <a:picLocks noChangeAspect="1"/>
          </p:cNvPicPr>
          <p:nvPr userDrawn="1"/>
        </p:nvPicPr>
        <p:blipFill>
          <a:blip r:embed="rId4"/>
          <a:stretch>
            <a:fillRect/>
          </a:stretch>
        </p:blipFill>
        <p:spPr>
          <a:xfrm>
            <a:off x="5538380" y="1469103"/>
            <a:ext cx="1228604" cy="1008965"/>
          </a:xfrm>
          <a:prstGeom prst="rect">
            <a:avLst/>
          </a:prstGeom>
          <a:ln>
            <a:solidFill>
              <a:schemeClr val="bg1">
                <a:lumMod val="50000"/>
              </a:schemeClr>
            </a:solidFill>
          </a:ln>
          <a:effectLst/>
        </p:spPr>
      </p:pic>
      <p:sp>
        <p:nvSpPr>
          <p:cNvPr id="22" name="Rectangular Callout 21"/>
          <p:cNvSpPr/>
          <p:nvPr userDrawn="1"/>
        </p:nvSpPr>
        <p:spPr>
          <a:xfrm>
            <a:off x="6849592" y="1765141"/>
            <a:ext cx="1884259" cy="1150873"/>
          </a:xfrm>
          <a:prstGeom prst="wedgeRectCallout">
            <a:avLst>
              <a:gd name="adj1" fmla="val -69310"/>
              <a:gd name="adj2" fmla="val -39560"/>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accent2"/>
              </a:solidFill>
            </a:endParaRPr>
          </a:p>
        </p:txBody>
      </p:sp>
      <p:sp>
        <p:nvSpPr>
          <p:cNvPr id="21" name="Rectangular Callout 20"/>
          <p:cNvSpPr/>
          <p:nvPr userDrawn="1"/>
        </p:nvSpPr>
        <p:spPr>
          <a:xfrm>
            <a:off x="6849592" y="2239740"/>
            <a:ext cx="1884259" cy="1127539"/>
          </a:xfrm>
          <a:prstGeom prst="wedgeRectCallout">
            <a:avLst>
              <a:gd name="adj1" fmla="val -90903"/>
              <a:gd name="adj2" fmla="val -52859"/>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accent2"/>
              </a:solidFill>
            </a:endParaRPr>
          </a:p>
        </p:txBody>
      </p:sp>
      <p:sp>
        <p:nvSpPr>
          <p:cNvPr id="7"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pic>
        <p:nvPicPr>
          <p:cNvPr id="10" name="Picture 9"/>
          <p:cNvPicPr>
            <a:picLocks noChangeAspect="1"/>
          </p:cNvPicPr>
          <p:nvPr userDrawn="1"/>
        </p:nvPicPr>
        <p:blipFill rotWithShape="1">
          <a:blip r:embed="rId5"/>
          <a:srcRect l="30087" r="35234"/>
          <a:stretch/>
        </p:blipFill>
        <p:spPr>
          <a:xfrm>
            <a:off x="5538380" y="2990237"/>
            <a:ext cx="637008" cy="918415"/>
          </a:xfrm>
          <a:prstGeom prst="rect">
            <a:avLst/>
          </a:prstGeom>
          <a:ln>
            <a:solidFill>
              <a:schemeClr val="bg1">
                <a:lumMod val="50000"/>
              </a:schemeClr>
            </a:solidFill>
          </a:ln>
          <a:effectLst/>
        </p:spPr>
      </p:pic>
      <p:pic>
        <p:nvPicPr>
          <p:cNvPr id="16" name="Picture 15"/>
          <p:cNvPicPr>
            <a:picLocks noChangeAspect="1"/>
          </p:cNvPicPr>
          <p:nvPr userDrawn="1"/>
        </p:nvPicPr>
        <p:blipFill rotWithShape="1">
          <a:blip r:embed="rId6"/>
          <a:srcRect b="24981"/>
          <a:stretch/>
        </p:blipFill>
        <p:spPr>
          <a:xfrm>
            <a:off x="5538380" y="4670553"/>
            <a:ext cx="1666361" cy="1164295"/>
          </a:xfrm>
          <a:prstGeom prst="rect">
            <a:avLst/>
          </a:prstGeom>
          <a:ln>
            <a:solidFill>
              <a:schemeClr val="tx1">
                <a:lumMod val="65000"/>
                <a:lumOff val="35000"/>
              </a:schemeClr>
            </a:solidFill>
          </a:ln>
        </p:spPr>
      </p:pic>
      <p:sp>
        <p:nvSpPr>
          <p:cNvPr id="17" name="Rectangle 16"/>
          <p:cNvSpPr/>
          <p:nvPr userDrawn="1"/>
        </p:nvSpPr>
        <p:spPr>
          <a:xfrm>
            <a:off x="196012" y="6500716"/>
            <a:ext cx="8331295" cy="307777"/>
          </a:xfrm>
          <a:prstGeom prst="rect">
            <a:avLst/>
          </a:prstGeom>
        </p:spPr>
        <p:txBody>
          <a:bodyPr wrap="square">
            <a:spAutoFit/>
          </a:bodyPr>
          <a:lstStyle/>
          <a:p>
            <a:pPr lvl="1" indent="-112713">
              <a:spcBef>
                <a:spcPts val="300"/>
              </a:spcBef>
              <a:buClr>
                <a:srgbClr val="59A131"/>
              </a:buClr>
            </a:pPr>
            <a:r>
              <a:rPr lang="en-US" sz="1400" dirty="0" smtClean="0">
                <a:solidFill>
                  <a:srgbClr val="7F7F7F"/>
                </a:solidFill>
                <a:cs typeface="Arial" panose="020B0604020202020204" pitchFamily="34" charset="0"/>
              </a:rPr>
              <a:t>Action</a:t>
            </a:r>
            <a:r>
              <a:rPr lang="en-US" sz="1400" baseline="0" dirty="0" smtClean="0">
                <a:solidFill>
                  <a:srgbClr val="7F7F7F"/>
                </a:solidFill>
                <a:cs typeface="Arial" panose="020B0604020202020204" pitchFamily="34" charset="0"/>
              </a:rPr>
              <a:t> options</a:t>
            </a:r>
            <a:r>
              <a:rPr lang="en-US" sz="1400" dirty="0" smtClean="0">
                <a:solidFill>
                  <a:srgbClr val="7F7F7F"/>
                </a:solidFill>
                <a:cs typeface="Arial" panose="020B0604020202020204" pitchFamily="34" charset="0"/>
              </a:rPr>
              <a:t> may </a:t>
            </a:r>
            <a:r>
              <a:rPr lang="en-US" sz="1400" dirty="0">
                <a:solidFill>
                  <a:srgbClr val="7F7F7F"/>
                </a:solidFill>
                <a:cs typeface="Arial" panose="020B0604020202020204" pitchFamily="34" charset="0"/>
              </a:rPr>
              <a:t>be found either on </a:t>
            </a:r>
            <a:r>
              <a:rPr lang="en-US" sz="1400" b="1" dirty="0">
                <a:solidFill>
                  <a:srgbClr val="7F7F7F"/>
                </a:solidFill>
                <a:cs typeface="Arial" panose="020B0604020202020204" pitchFamily="34" charset="0"/>
              </a:rPr>
              <a:t>Home</a:t>
            </a:r>
            <a:r>
              <a:rPr lang="en-US" sz="1400" dirty="0">
                <a:solidFill>
                  <a:srgbClr val="7F7F7F"/>
                </a:solidFill>
                <a:cs typeface="Arial" panose="020B0604020202020204" pitchFamily="34" charset="0"/>
              </a:rPr>
              <a:t> tab at top of PowerPoint screen or in the right-click menu.</a:t>
            </a:r>
          </a:p>
        </p:txBody>
      </p:sp>
      <p:pic>
        <p:nvPicPr>
          <p:cNvPr id="18" name="Picture 17"/>
          <p:cNvPicPr>
            <a:picLocks noChangeAspect="1"/>
          </p:cNvPicPr>
          <p:nvPr userDrawn="1"/>
        </p:nvPicPr>
        <p:blipFill>
          <a:blip r:embed="rId7"/>
          <a:stretch>
            <a:fillRect/>
          </a:stretch>
        </p:blipFill>
        <p:spPr>
          <a:xfrm>
            <a:off x="6849592" y="1468804"/>
            <a:ext cx="1884260" cy="2096074"/>
          </a:xfrm>
          <a:prstGeom prst="rect">
            <a:avLst/>
          </a:prstGeom>
          <a:ln>
            <a:solidFill>
              <a:schemeClr val="bg1">
                <a:lumMod val="50000"/>
              </a:schemeClr>
            </a:solidFill>
          </a:ln>
          <a:effectLst/>
        </p:spPr>
      </p:pic>
      <p:sp>
        <p:nvSpPr>
          <p:cNvPr id="19" name="Rectangular Callout 18"/>
          <p:cNvSpPr/>
          <p:nvPr userDrawn="1"/>
        </p:nvSpPr>
        <p:spPr>
          <a:xfrm>
            <a:off x="6525278" y="3662875"/>
            <a:ext cx="1005840" cy="182880"/>
          </a:xfrm>
          <a:prstGeom prst="wedgeRectCallout">
            <a:avLst>
              <a:gd name="adj1" fmla="val -93058"/>
              <a:gd name="adj2" fmla="val -252934"/>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2"/>
                </a:solidFill>
              </a:rPr>
              <a:t>Bullet indent</a:t>
            </a:r>
            <a:endParaRPr lang="en-US" sz="1200" dirty="0">
              <a:solidFill>
                <a:schemeClr val="accent2"/>
              </a:solidFill>
            </a:endParaRPr>
          </a:p>
        </p:txBody>
      </p:sp>
      <p:sp>
        <p:nvSpPr>
          <p:cNvPr id="20" name="Rectangular Callout 19"/>
          <p:cNvSpPr/>
          <p:nvPr userDrawn="1"/>
        </p:nvSpPr>
        <p:spPr>
          <a:xfrm>
            <a:off x="6212277" y="4018406"/>
            <a:ext cx="1280160" cy="182880"/>
          </a:xfrm>
          <a:prstGeom prst="wedgeRectCallout">
            <a:avLst>
              <a:gd name="adj1" fmla="val -59719"/>
              <a:gd name="adj2" fmla="val -285065"/>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2"/>
                </a:solidFill>
              </a:rPr>
              <a:t>Column</a:t>
            </a:r>
            <a:r>
              <a:rPr lang="en-US" sz="1200" baseline="0" dirty="0" smtClean="0">
                <a:solidFill>
                  <a:schemeClr val="accent2"/>
                </a:solidFill>
              </a:rPr>
              <a:t> options</a:t>
            </a:r>
            <a:endParaRPr lang="en-US" sz="1200" dirty="0">
              <a:solidFill>
                <a:schemeClr val="accent2"/>
              </a:solidFill>
            </a:endParaRPr>
          </a:p>
        </p:txBody>
      </p:sp>
      <p:sp>
        <p:nvSpPr>
          <p:cNvPr id="4" name="Rectangle 3"/>
          <p:cNvSpPr/>
          <p:nvPr userDrawn="1"/>
        </p:nvSpPr>
        <p:spPr>
          <a:xfrm>
            <a:off x="509347" y="1154233"/>
            <a:ext cx="5046324" cy="5130635"/>
          </a:xfrm>
          <a:prstGeom prst="rect">
            <a:avLst/>
          </a:prstGeom>
        </p:spPr>
        <p:txBody>
          <a:bodyPr wrap="square">
            <a:spAutoFit/>
          </a:bodyPr>
          <a:lstStyle/>
          <a:p>
            <a:pPr marL="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r>
              <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rPr>
              <a:t>SLIDES</a:t>
            </a:r>
            <a:endParaRPr kumimoji="0" lang="en-US" sz="1400" b="0" i="0" u="none" strike="noStrike" kern="1200" cap="none" spc="0" normalizeH="0" baseline="0" noProof="0" dirty="0" smtClean="0">
              <a:ln>
                <a:noFill/>
              </a:ln>
              <a:solidFill>
                <a:srgbClr val="7F7F7F"/>
              </a:solidFill>
              <a:effectLst/>
              <a:uLnTx/>
              <a:uFillTx/>
              <a:latin typeface="Franklin Gothic Book" panose="020B0503020102020204" pitchFamily="34" charset="0"/>
              <a:ea typeface="+mn-ea"/>
              <a:cs typeface="+mn-cs"/>
            </a:endParaRP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7F7F7F"/>
                </a:solidFill>
                <a:effectLst/>
                <a:uLnTx/>
                <a:uFillTx/>
                <a:latin typeface="Franklin Gothic Book" panose="020B0503020102020204" pitchFamily="34" charset="0"/>
                <a:ea typeface="+mn-ea"/>
                <a:cs typeface="+mn-cs"/>
              </a:rPr>
              <a:t>C</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lick on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New Slide</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select from the 2014 layout options that appear and type or paste content into designated areas,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OR</a:t>
            </a: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Copy/paste an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existing slide </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into this template, highlight it, click on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Layout</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and select option, adjusting content if needed. May need to click on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Reset</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a:t>
            </a:r>
          </a:p>
          <a:p>
            <a:pPr marL="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endPar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endParaRPr>
          </a:p>
          <a:p>
            <a:pPr marL="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r>
              <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rPr>
              <a:t>TEXT</a:t>
            </a:r>
            <a:endPar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endParaRP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Bullets — Text entry default is first level bullet. Click on right or left arrow icons to increase or decrease indent level to or from second or third level bulleted text. To remove bullet, place cursor to right of bullet and press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Backspace</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key.</a:t>
            </a: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Columns — With cursor in text box click on column icon to select two or three columns</a:t>
            </a:r>
          </a:p>
          <a:p>
            <a:pPr marL="11430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endPar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endParaRPr>
          </a:p>
          <a:p>
            <a:pPr marL="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r>
              <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rPr>
              <a:t>COLORS</a:t>
            </a: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A graphic (chart, graph or shape) created within this template will automatically conform to approved colors.</a:t>
            </a: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For copy/paste of graphic from external source, select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Use Destination Theme</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Reset to Match Style</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or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Shape Fill</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and</a:t>
            </a:r>
            <a:r>
              <a:rPr kumimoji="0" lang="en-US" sz="1400" b="0"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rPr>
              <a:t> </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select from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Theme Colors</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palette that appears. Top row colors are recommended, other shade options below them are acceptable if needed (avoid bright shades), but do not use any other color options.</a:t>
            </a:r>
            <a:endParaRPr kumimoji="0" lang="en-US" sz="1400" b="0" i="0" u="none" strike="noStrike" kern="1200" cap="none" spc="0" normalizeH="0" baseline="0" noProof="0" dirty="0">
              <a:ln>
                <a:noFill/>
              </a:ln>
              <a:solidFill>
                <a:srgbClr val="FFFFFF">
                  <a:lumMod val="50000"/>
                </a:srgbClr>
              </a:solidFill>
              <a:effectLst/>
              <a:uLnTx/>
              <a:uFillTx/>
              <a:latin typeface="Franklin Gothic Book" panose="020B0503020102020204" pitchFamily="34" charset="0"/>
              <a:ea typeface="+mn-ea"/>
              <a:cs typeface="+mn-cs"/>
            </a:endParaRPr>
          </a:p>
        </p:txBody>
      </p:sp>
      <p:sp>
        <p:nvSpPr>
          <p:cNvPr id="6" name="Rectangle 5"/>
          <p:cNvSpPr/>
          <p:nvPr userDrawn="1"/>
        </p:nvSpPr>
        <p:spPr>
          <a:xfrm>
            <a:off x="528667" y="556913"/>
            <a:ext cx="2291012" cy="492443"/>
          </a:xfrm>
          <a:prstGeom prst="rect">
            <a:avLst/>
          </a:prstGeom>
        </p:spPr>
        <p:txBody>
          <a:bodyPr wrap="none">
            <a:spAutoFit/>
          </a:bodyPr>
          <a:lstStyle/>
          <a:p>
            <a:r>
              <a:rPr kumimoji="0" lang="en-US" sz="2600" b="0" i="0" u="none" strike="noStrike" kern="1200" cap="none" spc="0" normalizeH="0" baseline="0" noProof="0" dirty="0" smtClean="0">
                <a:ln>
                  <a:noFill/>
                </a:ln>
                <a:solidFill>
                  <a:schemeClr val="accent2"/>
                </a:solidFill>
                <a:effectLst/>
                <a:uLnTx/>
                <a:uFillTx/>
                <a:latin typeface="Franklin Gothic Book" panose="020B0503020102020204" pitchFamily="34" charset="0"/>
                <a:ea typeface="+mj-ea"/>
                <a:cs typeface="+mj-cs"/>
              </a:rPr>
              <a:t>INSTRUCTIONS</a:t>
            </a:r>
            <a:endParaRPr lang="en-US" dirty="0">
              <a:solidFill>
                <a:schemeClr val="accent2"/>
              </a:solidFill>
            </a:endParaRPr>
          </a:p>
        </p:txBody>
      </p:sp>
      <p:sp>
        <p:nvSpPr>
          <p:cNvPr id="29" name="Rectangle 28"/>
          <p:cNvSpPr/>
          <p:nvPr userDrawn="1"/>
        </p:nvSpPr>
        <p:spPr>
          <a:xfrm>
            <a:off x="487217" y="289542"/>
            <a:ext cx="4023360" cy="307777"/>
          </a:xfrm>
          <a:prstGeom prst="rect">
            <a:avLst/>
          </a:prstGeom>
          <a:solidFill>
            <a:schemeClr val="tx1">
              <a:lumMod val="65000"/>
              <a:lumOff val="35000"/>
            </a:schemeClr>
          </a:solidFill>
        </p:spPr>
        <p:txBody>
          <a:bodyPr>
            <a:spAutoFit/>
          </a:bodyPr>
          <a:lstStyle/>
          <a:p>
            <a:r>
              <a:rPr lang="en-US" sz="1400" dirty="0" smtClean="0">
                <a:solidFill>
                  <a:schemeClr val="bg1"/>
                </a:solidFill>
              </a:rPr>
              <a:t>GUIDESTONE CORPORATE POWERPOINT TEMPLATE</a:t>
            </a:r>
            <a:endParaRPr lang="en-US" sz="1400" dirty="0">
              <a:solidFill>
                <a:schemeClr val="bg1"/>
              </a:solidFill>
            </a:endParaRPr>
          </a:p>
        </p:txBody>
      </p:sp>
    </p:spTree>
    <p:extLst>
      <p:ext uri="{BB962C8B-B14F-4D97-AF65-F5344CB8AC3E}">
        <p14:creationId xmlns:p14="http://schemas.microsoft.com/office/powerpoint/2010/main" val="133273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6632 Standard — 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5308" y="2288329"/>
            <a:ext cx="7905291" cy="1088971"/>
          </a:xfrm>
        </p:spPr>
        <p:txBody>
          <a:bodyPr anchor="ctr" anchorCtr="0"/>
          <a:lstStyle>
            <a:lvl1pPr>
              <a:defRPr baseline="0"/>
            </a:lvl1pPr>
          </a:lstStyle>
          <a:p>
            <a:r>
              <a:rPr lang="en-US" smtClean="0"/>
              <a:t>Type or Paste One or</a:t>
            </a:r>
            <a:br>
              <a:rPr lang="en-US" smtClean="0"/>
            </a:br>
            <a:r>
              <a:rPr lang="en-US" smtClean="0"/>
              <a:t>Two Line Section Title Here</a:t>
            </a:r>
            <a:endParaRPr lang="en-US"/>
          </a:p>
        </p:txBody>
      </p:sp>
      <p:sp>
        <p:nvSpPr>
          <p:cNvPr id="3" name="Subtitle 2"/>
          <p:cNvSpPr>
            <a:spLocks noGrp="1"/>
          </p:cNvSpPr>
          <p:nvPr>
            <p:ph type="subTitle" idx="1" hasCustomPrompt="1"/>
          </p:nvPr>
        </p:nvSpPr>
        <p:spPr>
          <a:xfrm>
            <a:off x="730865" y="3520434"/>
            <a:ext cx="6400800" cy="926875"/>
          </a:xfrm>
        </p:spPr>
        <p:txBody>
          <a:bodyPr/>
          <a:lstStyle>
            <a:lvl1pPr marL="0" indent="0" algn="l">
              <a:buNone/>
              <a:defRPr sz="22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Type or Paste Optional One</a:t>
            </a:r>
            <a:br>
              <a:rPr lang="en-US" smtClean="0"/>
            </a:br>
            <a:r>
              <a:rPr lang="en-US" smtClean="0"/>
              <a:t>or Two Line Subtitle Here</a:t>
            </a:r>
            <a:endParaRPr lang="en-US"/>
          </a:p>
        </p:txBody>
      </p:sp>
      <p:sp>
        <p:nvSpPr>
          <p:cNvPr id="5" name="Slide Number Placeholder 5"/>
          <p:cNvSpPr>
            <a:spLocks noGrp="1"/>
          </p:cNvSpPr>
          <p:nvPr>
            <p:ph type="sldNum" sz="quarter" idx="4"/>
          </p:nvPr>
        </p:nvSpPr>
        <p:spPr>
          <a:xfrm>
            <a:off x="7124699" y="6403975"/>
            <a:ext cx="1876426" cy="365125"/>
          </a:xfrm>
          <a:prstGeom prst="rect">
            <a:avLst/>
          </a:prstGeom>
        </p:spPr>
        <p:txBody>
          <a:bodyPr vert="horz" lIns="91440" tIns="45720" rIns="91440" bIns="45720" rtlCol="0" anchor="ctr"/>
          <a:lstStyle>
            <a:lvl1pPr algn="r">
              <a:defRPr sz="1200">
                <a:solidFill>
                  <a:schemeClr val="tx1"/>
                </a:solidFill>
              </a:defRPr>
            </a:lvl1pPr>
          </a:lstStyle>
          <a:p>
            <a:fld id="{95C1AF66-6303-486C-8B20-BA6247D492D3}" type="slidenum">
              <a:rPr lang="en-US" smtClean="0"/>
              <a:pPr/>
              <a:t>‹#›</a:t>
            </a:fld>
            <a:endParaRPr lang="en-US" dirty="0"/>
          </a:p>
        </p:txBody>
      </p:sp>
      <p:sp>
        <p:nvSpPr>
          <p:cNvPr id="6" name="Rectangle 5"/>
          <p:cNvSpPr/>
          <p:nvPr userDrawn="1"/>
        </p:nvSpPr>
        <p:spPr>
          <a:xfrm>
            <a:off x="435836" y="358923"/>
            <a:ext cx="324740" cy="1119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ine 4"/>
          <p:cNvSpPr>
            <a:spLocks noChangeShapeType="1"/>
          </p:cNvSpPr>
          <p:nvPr userDrawn="1"/>
        </p:nvSpPr>
        <p:spPr bwMode="auto">
          <a:xfrm>
            <a:off x="571500" y="2304266"/>
            <a:ext cx="7938" cy="928687"/>
          </a:xfrm>
          <a:prstGeom prst="line">
            <a:avLst/>
          </a:prstGeom>
          <a:noFill/>
          <a:ln w="28575">
            <a:solidFill>
              <a:srgbClr val="6FB43F"/>
            </a:solidFill>
            <a:round/>
            <a:headEnd/>
            <a:tailEnd/>
          </a:ln>
        </p:spPr>
        <p:txBody>
          <a:bodyPr wrap="none" anchor="ctr">
            <a:prstTxWarp prst="textNoShape">
              <a:avLst/>
            </a:prstTxWarp>
          </a:bodyPr>
          <a:lstStyle/>
          <a:p>
            <a:pPr fontAlgn="base">
              <a:spcBef>
                <a:spcPct val="0"/>
              </a:spcBef>
              <a:spcAft>
                <a:spcPct val="0"/>
              </a:spcAft>
              <a:defRPr/>
            </a:pPr>
            <a:endParaRPr lang="en-US" sz="2400" dirty="0">
              <a:solidFill>
                <a:srgbClr val="000000"/>
              </a:solidFill>
            </a:endParaRPr>
          </a:p>
        </p:txBody>
      </p:sp>
    </p:spTree>
    <p:extLst>
      <p:ext uri="{BB962C8B-B14F-4D97-AF65-F5344CB8AC3E}">
        <p14:creationId xmlns:p14="http://schemas.microsoft.com/office/powerpoint/2010/main" val="1538293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6632 Standard —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97089" y="474663"/>
            <a:ext cx="6300611" cy="914400"/>
          </a:xfrm>
        </p:spPr>
        <p:txBody>
          <a:bodyPr anchor="ctr" anchorCtr="0"/>
          <a:lstStyle>
            <a:lvl1pPr>
              <a:defRPr baseline="0"/>
            </a:lvl1pPr>
          </a:lstStyle>
          <a:p>
            <a:r>
              <a:rPr lang="en-US" smtClean="0"/>
              <a:t>Type or Paste One or</a:t>
            </a:r>
            <a:br>
              <a:rPr lang="en-US" smtClean="0"/>
            </a:br>
            <a:r>
              <a:rPr lang="en-US" smtClean="0"/>
              <a:t>Two Line Heading Here</a:t>
            </a:r>
            <a:endParaRPr lang="en-US"/>
          </a:p>
        </p:txBody>
      </p:sp>
      <p:sp>
        <p:nvSpPr>
          <p:cNvPr id="8" name="Content Placeholder 2"/>
          <p:cNvSpPr>
            <a:spLocks noGrp="1"/>
          </p:cNvSpPr>
          <p:nvPr>
            <p:ph sz="half" idx="1" hasCustomPrompt="1"/>
          </p:nvPr>
        </p:nvSpPr>
        <p:spPr>
          <a:xfrm>
            <a:off x="695515" y="1598614"/>
            <a:ext cx="7915085" cy="4116386"/>
          </a:xfrm>
        </p:spPr>
        <p:txBody>
          <a:bodyPr/>
          <a:lstStyle>
            <a:lvl1pPr>
              <a:defRPr sz="2400" baseline="0"/>
            </a:lvl1pPr>
            <a:lvl2pPr marL="457200" indent="-228600">
              <a:defRPr sz="2400"/>
            </a:lvl2pPr>
            <a:lvl3pPr marL="914400" indent="-228600">
              <a:defRPr sz="2400"/>
            </a:lvl3pPr>
            <a:lvl4pPr marL="1371600" indent="-228600">
              <a:defRPr sz="2400"/>
            </a:lvl4pPr>
            <a:lvl5pPr>
              <a:defRPr sz="1800"/>
            </a:lvl5pPr>
            <a:lvl6pPr>
              <a:defRPr sz="1800"/>
            </a:lvl6pPr>
            <a:lvl7pPr>
              <a:defRPr sz="1800"/>
            </a:lvl7pPr>
            <a:lvl8pPr>
              <a:defRPr sz="1800"/>
            </a:lvl8pPr>
            <a:lvl9pPr>
              <a:defRPr sz="1800"/>
            </a:lvl9pPr>
          </a:lstStyle>
          <a:p>
            <a:pPr lvl="0"/>
            <a:r>
              <a:rPr lang="en-US" dirty="0" smtClean="0"/>
              <a:t>Type or paste text here OR select icon below to insert other content item</a:t>
            </a:r>
          </a:p>
          <a:p>
            <a:pPr lvl="1"/>
            <a:r>
              <a:rPr lang="en-US" dirty="0" smtClean="0"/>
              <a:t>Second level</a:t>
            </a:r>
          </a:p>
          <a:p>
            <a:pPr lvl="2"/>
            <a:r>
              <a:rPr lang="en-US" dirty="0" smtClean="0"/>
              <a:t>Third level</a:t>
            </a:r>
          </a:p>
          <a:p>
            <a:pPr lvl="3"/>
            <a:r>
              <a:rPr lang="en-US" dirty="0" smtClean="0"/>
              <a:t>Fourth level</a:t>
            </a:r>
          </a:p>
        </p:txBody>
      </p:sp>
      <p:sp>
        <p:nvSpPr>
          <p:cNvPr id="9" name="Slide Number Placeholder 5"/>
          <p:cNvSpPr>
            <a:spLocks noGrp="1"/>
          </p:cNvSpPr>
          <p:nvPr>
            <p:ph type="sldNum" sz="quarter" idx="4"/>
          </p:nvPr>
        </p:nvSpPr>
        <p:spPr>
          <a:xfrm>
            <a:off x="7124699" y="6403975"/>
            <a:ext cx="1876426" cy="365125"/>
          </a:xfrm>
          <a:prstGeom prst="rect">
            <a:avLst/>
          </a:prstGeom>
        </p:spPr>
        <p:txBody>
          <a:bodyPr vert="horz" lIns="91440" tIns="45720" rIns="91440" bIns="45720" rtlCol="0" anchor="ctr"/>
          <a:lstStyle>
            <a:lvl1pPr algn="r">
              <a:defRPr sz="1200">
                <a:solidFill>
                  <a:schemeClr val="tx1"/>
                </a:solidFill>
              </a:defRPr>
            </a:lvl1pPr>
          </a:lstStyle>
          <a:p>
            <a:fld id="{95C1AF66-6303-486C-8B20-BA6247D492D3}" type="slidenum">
              <a:rPr lang="en-US" smtClean="0"/>
              <a:pPr/>
              <a:t>‹#›</a:t>
            </a:fld>
            <a:endParaRPr lang="en-US" dirty="0"/>
          </a:p>
        </p:txBody>
      </p:sp>
    </p:spTree>
    <p:extLst>
      <p:ext uri="{BB962C8B-B14F-4D97-AF65-F5344CB8AC3E}">
        <p14:creationId xmlns:p14="http://schemas.microsoft.com/office/powerpoint/2010/main" val="18897569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1278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632 Standard — two column">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695501" y="1586749"/>
            <a:ext cx="3820840" cy="4128251"/>
          </a:xfrm>
        </p:spPr>
        <p:txBody>
          <a:bodyPr/>
          <a:lstStyle>
            <a:lvl1pPr marL="3175" marR="0" indent="-3175" algn="l" defTabSz="914400" rtl="0" eaLnBrk="0" fontAlgn="base" latinLnBrk="0" hangingPunct="0">
              <a:lnSpc>
                <a:spcPct val="100000"/>
              </a:lnSpc>
              <a:spcBef>
                <a:spcPts val="600"/>
              </a:spcBef>
              <a:spcAft>
                <a:spcPct val="0"/>
              </a:spcAft>
              <a:buClrTx/>
              <a:buSzPct val="90000"/>
              <a:buFont typeface="Times" charset="0"/>
              <a:buNone/>
              <a:tabLst/>
              <a:defRPr sz="2000" baseline="0"/>
            </a:lvl1pPr>
            <a:lvl2pPr marL="342900" indent="-168275">
              <a:lnSpc>
                <a:spcPct val="100000"/>
              </a:lnSpc>
              <a:spcBef>
                <a:spcPts val="600"/>
              </a:spcBef>
              <a:defRPr sz="2000"/>
            </a:lvl2pPr>
            <a:lvl3pPr marL="685800" indent="-168275">
              <a:lnSpc>
                <a:spcPct val="100000"/>
              </a:lnSpc>
              <a:spcBef>
                <a:spcPts val="600"/>
              </a:spcBef>
              <a:defRPr sz="2000"/>
            </a:lvl3pPr>
            <a:lvl4pPr marL="1028700" indent="-168275">
              <a:lnSpc>
                <a:spcPct val="100000"/>
              </a:lnSpc>
              <a:spcBef>
                <a:spcPts val="600"/>
              </a:spcBef>
              <a:defRPr sz="2000"/>
            </a:lvl4pPr>
          </a:lstStyle>
          <a:p>
            <a:pPr lvl="0"/>
            <a:r>
              <a:rPr lang="en-US" dirty="0" smtClean="0"/>
              <a:t>Type or paste text here OR select icon below to insert other content item</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sz="half" idx="10" hasCustomPrompt="1"/>
          </p:nvPr>
        </p:nvSpPr>
        <p:spPr>
          <a:xfrm>
            <a:off x="4736808" y="1593098"/>
            <a:ext cx="3873792" cy="4121902"/>
          </a:xfrm>
        </p:spPr>
        <p:txBody>
          <a:bodyPr/>
          <a:lstStyle>
            <a:lvl1pPr marL="3175" marR="0" indent="-3175" algn="l" defTabSz="914400" rtl="0" eaLnBrk="0" fontAlgn="base" latinLnBrk="0" hangingPunct="0">
              <a:lnSpc>
                <a:spcPct val="100000"/>
              </a:lnSpc>
              <a:spcBef>
                <a:spcPts val="600"/>
              </a:spcBef>
              <a:spcAft>
                <a:spcPct val="0"/>
              </a:spcAft>
              <a:buClrTx/>
              <a:buSzPct val="90000"/>
              <a:buFont typeface="Times" charset="0"/>
              <a:buNone/>
              <a:tabLst/>
              <a:defRPr sz="2000" baseline="0"/>
            </a:lvl1pPr>
            <a:lvl2pPr marL="342900" indent="-168275">
              <a:lnSpc>
                <a:spcPct val="100000"/>
              </a:lnSpc>
              <a:spcBef>
                <a:spcPts val="600"/>
              </a:spcBef>
              <a:defRPr sz="2000"/>
            </a:lvl2pPr>
            <a:lvl3pPr marL="685800" indent="-168275">
              <a:lnSpc>
                <a:spcPct val="100000"/>
              </a:lnSpc>
              <a:spcBef>
                <a:spcPts val="600"/>
              </a:spcBef>
              <a:defRPr sz="2000"/>
            </a:lvl3pPr>
            <a:lvl4pPr marL="1028700" indent="-168275">
              <a:lnSpc>
                <a:spcPct val="100000"/>
              </a:lnSpc>
              <a:spcBef>
                <a:spcPts val="600"/>
              </a:spcBef>
              <a:defRPr sz="2000"/>
            </a:lvl4pPr>
            <a:lvl5pPr>
              <a:defRPr sz="1800"/>
            </a:lvl5pPr>
            <a:lvl6pPr>
              <a:defRPr sz="1800"/>
            </a:lvl6pPr>
            <a:lvl7pPr>
              <a:defRPr sz="1800"/>
            </a:lvl7pPr>
            <a:lvl8pPr>
              <a:defRPr sz="1800"/>
            </a:lvl8pPr>
            <a:lvl9pPr>
              <a:defRPr sz="1800"/>
            </a:lvl9pPr>
          </a:lstStyle>
          <a:p>
            <a:pPr lvl="0"/>
            <a:r>
              <a:rPr lang="en-US" dirty="0" smtClean="0"/>
              <a:t>Type or paste text here OR select icon below to insert other content item</a:t>
            </a:r>
          </a:p>
          <a:p>
            <a:pPr lvl="1"/>
            <a:r>
              <a:rPr lang="en-US" dirty="0" smtClean="0"/>
              <a:t>Second level</a:t>
            </a:r>
          </a:p>
          <a:p>
            <a:pPr lvl="2"/>
            <a:r>
              <a:rPr lang="en-US" dirty="0" smtClean="0"/>
              <a:t>Third level</a:t>
            </a:r>
          </a:p>
          <a:p>
            <a:pPr lvl="3"/>
            <a:r>
              <a:rPr lang="en-US" dirty="0" smtClean="0"/>
              <a:t>Fourth level</a:t>
            </a:r>
          </a:p>
        </p:txBody>
      </p:sp>
      <p:sp>
        <p:nvSpPr>
          <p:cNvPr id="8" name="Title 1"/>
          <p:cNvSpPr>
            <a:spLocks noGrp="1"/>
          </p:cNvSpPr>
          <p:nvPr>
            <p:ph type="title" hasCustomPrompt="1"/>
          </p:nvPr>
        </p:nvSpPr>
        <p:spPr>
          <a:xfrm>
            <a:off x="697089" y="474663"/>
            <a:ext cx="6300611" cy="914400"/>
          </a:xfrm>
        </p:spPr>
        <p:txBody>
          <a:bodyPr anchor="ctr" anchorCtr="0"/>
          <a:lstStyle>
            <a:lvl1pPr>
              <a:defRPr baseline="0"/>
            </a:lvl1pPr>
          </a:lstStyle>
          <a:p>
            <a:r>
              <a:rPr lang="en-US" smtClean="0"/>
              <a:t>Type or Paste One or</a:t>
            </a:r>
            <a:br>
              <a:rPr lang="en-US" smtClean="0"/>
            </a:br>
            <a:r>
              <a:rPr lang="en-US" smtClean="0"/>
              <a:t>Two Line Heading Here</a:t>
            </a:r>
            <a:endParaRPr lang="en-US"/>
          </a:p>
        </p:txBody>
      </p:sp>
      <p:sp>
        <p:nvSpPr>
          <p:cNvPr id="7" name="Slide Number Placeholder 5"/>
          <p:cNvSpPr>
            <a:spLocks noGrp="1"/>
          </p:cNvSpPr>
          <p:nvPr>
            <p:ph type="sldNum" sz="quarter" idx="4"/>
          </p:nvPr>
        </p:nvSpPr>
        <p:spPr>
          <a:xfrm>
            <a:off x="7124699" y="6403975"/>
            <a:ext cx="1876426" cy="365125"/>
          </a:xfrm>
          <a:prstGeom prst="rect">
            <a:avLst/>
          </a:prstGeom>
        </p:spPr>
        <p:txBody>
          <a:bodyPr vert="horz" lIns="91440" tIns="45720" rIns="91440" bIns="45720" rtlCol="0" anchor="ctr"/>
          <a:lstStyle>
            <a:lvl1pPr algn="r">
              <a:defRPr sz="1200">
                <a:solidFill>
                  <a:schemeClr val="tx1"/>
                </a:solidFill>
              </a:defRPr>
            </a:lvl1pPr>
          </a:lstStyle>
          <a:p>
            <a:fld id="{95C1AF66-6303-486C-8B20-BA6247D492D3}" type="slidenum">
              <a:rPr lang="en-US" smtClean="0"/>
              <a:pPr/>
              <a:t>‹#›</a:t>
            </a:fld>
            <a:endParaRPr lang="en-US" dirty="0"/>
          </a:p>
        </p:txBody>
      </p:sp>
    </p:spTree>
    <p:extLst>
      <p:ext uri="{BB962C8B-B14F-4D97-AF65-F5344CB8AC3E}">
        <p14:creationId xmlns:p14="http://schemas.microsoft.com/office/powerpoint/2010/main" val="41385465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16632 Main Title — ending slide">
    <p:spTree>
      <p:nvGrpSpPr>
        <p:cNvPr id="1" name=""/>
        <p:cNvGrpSpPr/>
        <p:nvPr/>
      </p:nvGrpSpPr>
      <p:grpSpPr>
        <a:xfrm>
          <a:off x="0" y="0"/>
          <a:ext cx="0" cy="0"/>
          <a:chOff x="0" y="0"/>
          <a:chExt cx="0" cy="0"/>
        </a:xfrm>
      </p:grpSpPr>
      <p:pic>
        <p:nvPicPr>
          <p:cNvPr id="4" name="Picture 3" descr="title slide ending logo.png"/>
          <p:cNvPicPr>
            <a:picLocks noChangeAspect="1"/>
          </p:cNvPicPr>
          <p:nvPr userDrawn="1"/>
        </p:nvPicPr>
        <p:blipFill>
          <a:blip r:embed="rId2" cstate="print"/>
          <a:stretch>
            <a:fillRect/>
          </a:stretch>
        </p:blipFill>
        <p:spPr>
          <a:xfrm>
            <a:off x="3346454" y="457851"/>
            <a:ext cx="5108026" cy="3066035"/>
          </a:xfrm>
          <a:prstGeom prst="rect">
            <a:avLst/>
          </a:prstGeom>
        </p:spPr>
      </p:pic>
    </p:spTree>
    <p:extLst>
      <p:ext uri="{BB962C8B-B14F-4D97-AF65-F5344CB8AC3E}">
        <p14:creationId xmlns:p14="http://schemas.microsoft.com/office/powerpoint/2010/main" val="2413295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11 Standard — blank slid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7124699" y="6403975"/>
            <a:ext cx="1876426" cy="365125"/>
          </a:xfrm>
          <a:prstGeom prst="rect">
            <a:avLst/>
          </a:prstGeom>
        </p:spPr>
        <p:txBody>
          <a:bodyPr vert="horz" lIns="91440" tIns="45720" rIns="91440" bIns="45720" rtlCol="0" anchor="ctr"/>
          <a:lstStyle>
            <a:lvl1pPr algn="r">
              <a:defRPr sz="1200">
                <a:solidFill>
                  <a:schemeClr val="tx1"/>
                </a:solidFill>
              </a:defRPr>
            </a:lvl1pPr>
          </a:lstStyle>
          <a:p>
            <a:fld id="{95C1AF66-6303-486C-8B20-BA6247D492D3}" type="slidenum">
              <a:rPr lang="en-US" smtClean="0"/>
              <a:pPr/>
              <a:t>‹#›</a:t>
            </a:fld>
            <a:endParaRPr lang="en-US" dirty="0"/>
          </a:p>
        </p:txBody>
      </p:sp>
      <p:sp>
        <p:nvSpPr>
          <p:cNvPr id="6" name="Rectangle 5"/>
          <p:cNvSpPr/>
          <p:nvPr userDrawn="1"/>
        </p:nvSpPr>
        <p:spPr>
          <a:xfrm>
            <a:off x="435836" y="358923"/>
            <a:ext cx="324740" cy="1119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323766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632 Standard — blank slid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7124699" y="6403975"/>
            <a:ext cx="1876426" cy="365125"/>
          </a:xfrm>
          <a:prstGeom prst="rect">
            <a:avLst/>
          </a:prstGeom>
        </p:spPr>
        <p:txBody>
          <a:bodyPr vert="horz" lIns="91440" tIns="45720" rIns="91440" bIns="45720" rtlCol="0" anchor="ctr"/>
          <a:lstStyle>
            <a:lvl1pPr algn="r">
              <a:defRPr sz="1200">
                <a:solidFill>
                  <a:schemeClr val="tx1"/>
                </a:solidFill>
              </a:defRPr>
            </a:lvl1pPr>
          </a:lstStyle>
          <a:p>
            <a:fld id="{95C1AF66-6303-486C-8B20-BA6247D492D3}" type="slidenum">
              <a:rPr lang="en-US" smtClean="0"/>
              <a:pPr/>
              <a:t>‹#›</a:t>
            </a:fld>
            <a:endParaRPr lang="en-US" dirty="0"/>
          </a:p>
        </p:txBody>
      </p:sp>
      <p:sp>
        <p:nvSpPr>
          <p:cNvPr id="6" name="Rectangle 5"/>
          <p:cNvSpPr/>
          <p:nvPr userDrawn="1"/>
        </p:nvSpPr>
        <p:spPr>
          <a:xfrm>
            <a:off x="435836" y="358923"/>
            <a:ext cx="324740" cy="1119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69789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6842154" y="5365114"/>
            <a:ext cx="1454684" cy="632770"/>
          </a:xfrm>
          <a:prstGeom prst="rect">
            <a:avLst/>
          </a:prstGeom>
        </p:spPr>
      </p:pic>
      <p:sp>
        <p:nvSpPr>
          <p:cNvPr id="8" name="Title 9"/>
          <p:cNvSpPr>
            <a:spLocks noGrp="1"/>
          </p:cNvSpPr>
          <p:nvPr>
            <p:ph type="title" hasCustomPrompt="1"/>
          </p:nvPr>
        </p:nvSpPr>
        <p:spPr>
          <a:xfrm>
            <a:off x="4771783" y="2631395"/>
            <a:ext cx="3474720" cy="387798"/>
          </a:xfrm>
          <a:prstGeom prst="rect">
            <a:avLst/>
          </a:prstGeom>
        </p:spPr>
        <p:txBody>
          <a:bodyPr lIns="91440" tIns="0" rIns="91440" bIns="0" anchor="b" anchorCtr="0">
            <a:spAutoFit/>
          </a:bodyPr>
          <a:lstStyle>
            <a:lvl1pPr algn="l">
              <a:lnSpc>
                <a:spcPct val="90000"/>
              </a:lnSpc>
              <a:spcBef>
                <a:spcPts val="600"/>
              </a:spcBef>
              <a:defRPr sz="2800" b="0" i="0" spc="0">
                <a:solidFill>
                  <a:schemeClr val="tx1">
                    <a:lumMod val="65000"/>
                    <a:lumOff val="35000"/>
                  </a:schemeClr>
                </a:solidFill>
                <a:latin typeface="+mn-lt"/>
                <a:cs typeface="Arial" panose="020B0604020202020204" pitchFamily="34" charset="0"/>
              </a:defRPr>
            </a:lvl1pPr>
          </a:lstStyle>
          <a:p>
            <a:r>
              <a:rPr lang="en-US" dirty="0" smtClean="0"/>
              <a:t>MAIN TITLE HERE</a:t>
            </a:r>
            <a:endParaRPr lang="en-US" dirty="0"/>
          </a:p>
        </p:txBody>
      </p:sp>
      <p:sp>
        <p:nvSpPr>
          <p:cNvPr id="3" name="Text Placeholder 2"/>
          <p:cNvSpPr>
            <a:spLocks noGrp="1"/>
          </p:cNvSpPr>
          <p:nvPr>
            <p:ph type="body" sz="quarter" idx="20" hasCustomPrompt="1"/>
          </p:nvPr>
        </p:nvSpPr>
        <p:spPr>
          <a:xfrm>
            <a:off x="4777226" y="3102979"/>
            <a:ext cx="3110788" cy="301752"/>
          </a:xfrm>
          <a:solidFill>
            <a:schemeClr val="tx1">
              <a:lumMod val="65000"/>
              <a:lumOff val="35000"/>
            </a:schemeClr>
          </a:solidFill>
        </p:spPr>
        <p:txBody>
          <a:bodyPr wrap="none" lIns="137160" tIns="27432" rIns="137160" bIns="27432" anchor="t">
            <a:spAutoFit/>
          </a:bodyPr>
          <a:lstStyle>
            <a:lvl1pPr marL="0" indent="0" algn="l" defTabSz="457200" rtl="0" eaLnBrk="1" latinLnBrk="0" hangingPunct="1">
              <a:lnSpc>
                <a:spcPct val="90000"/>
              </a:lnSpc>
              <a:spcBef>
                <a:spcPts val="600"/>
              </a:spcBef>
              <a:buFontTx/>
              <a:buNone/>
              <a:defRPr lang="en-US" sz="1600" kern="1200" baseline="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Subtitle Or Presenter Name Here</a:t>
            </a:r>
          </a:p>
        </p:txBody>
      </p:sp>
    </p:spTree>
    <p:extLst>
      <p:ext uri="{BB962C8B-B14F-4D97-AF65-F5344CB8AC3E}">
        <p14:creationId xmlns:p14="http://schemas.microsoft.com/office/powerpoint/2010/main" val="12453096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201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9"/>
          <p:cNvSpPr>
            <a:spLocks noGrp="1"/>
          </p:cNvSpPr>
          <p:nvPr>
            <p:ph type="title" hasCustomPrompt="1"/>
          </p:nvPr>
        </p:nvSpPr>
        <p:spPr>
          <a:xfrm>
            <a:off x="4775140" y="2859378"/>
            <a:ext cx="3127779" cy="492443"/>
          </a:xfrm>
          <a:prstGeom prst="rect">
            <a:avLst/>
          </a:prstGeom>
        </p:spPr>
        <p:txBody>
          <a:bodyPr wrap="none" lIns="91440" rIns="91440" anchor="b" anchorCtr="0">
            <a:spAutoFit/>
          </a:bodyPr>
          <a:lstStyle>
            <a:lvl1pPr algn="l">
              <a:defRPr sz="2600" b="0" i="0" spc="0">
                <a:latin typeface="Franklin Gothic Book" panose="020B0503020102020204" pitchFamily="34" charset="0"/>
                <a:cs typeface="Arial" panose="020B0604020202020204" pitchFamily="34" charset="0"/>
              </a:defRPr>
            </a:lvl1pPr>
          </a:lstStyle>
          <a:p>
            <a:r>
              <a:rPr lang="en-US" dirty="0" smtClean="0"/>
              <a:t>SECTION TITLE HERE</a:t>
            </a:r>
            <a:endParaRPr lang="en-US" dirty="0"/>
          </a:p>
        </p:txBody>
      </p:sp>
      <p:sp>
        <p:nvSpPr>
          <p:cNvPr id="3" name="Slide Number Placeholder 2"/>
          <p:cNvSpPr>
            <a:spLocks noGrp="1"/>
          </p:cNvSpPr>
          <p:nvPr>
            <p:ph type="sldNum" sz="quarter" idx="12"/>
          </p:nvPr>
        </p:nvSpPr>
        <p:spPr/>
        <p:txBody>
          <a:bodyPr/>
          <a:lstStyle/>
          <a:p>
            <a:fld id="{E707596E-326C-484F-8AA7-38BB8A90464D}" type="slidenum">
              <a:rPr lang="en-US" smtClean="0"/>
              <a:pPr/>
              <a:t>‹#›</a:t>
            </a:fld>
            <a:endParaRPr lang="en-US" dirty="0"/>
          </a:p>
        </p:txBody>
      </p:sp>
      <p:sp>
        <p:nvSpPr>
          <p:cNvPr id="5" name="Text Placeholder 2"/>
          <p:cNvSpPr>
            <a:spLocks noGrp="1"/>
          </p:cNvSpPr>
          <p:nvPr>
            <p:ph type="body" sz="quarter" idx="20" hasCustomPrompt="1"/>
          </p:nvPr>
        </p:nvSpPr>
        <p:spPr>
          <a:xfrm>
            <a:off x="4777226" y="3408966"/>
            <a:ext cx="2104422" cy="301621"/>
          </a:xfrm>
          <a:solidFill>
            <a:schemeClr val="tx1">
              <a:lumMod val="65000"/>
              <a:lumOff val="35000"/>
            </a:schemeClr>
          </a:solidFill>
        </p:spPr>
        <p:txBody>
          <a:bodyPr wrap="none" lIns="137160" tIns="27432" rIns="137160" bIns="27432" anchor="t" anchorCtr="0">
            <a:spAutoFit/>
          </a:bodyPr>
          <a:lstStyle>
            <a:lvl1pPr marL="0" indent="0" algn="l" defTabSz="457200" rtl="0" eaLnBrk="1" latinLnBrk="0" hangingPunct="1">
              <a:spcBef>
                <a:spcPts val="600"/>
              </a:spcBef>
              <a:buFontTx/>
              <a:buNone/>
              <a:defRPr lang="en-US" sz="1600" kern="1200" baseline="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Section Subtitle Here</a:t>
            </a:r>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6842154" y="5365114"/>
            <a:ext cx="1454684" cy="632770"/>
          </a:xfrm>
          <a:prstGeom prst="rect">
            <a:avLst/>
          </a:prstGeom>
        </p:spPr>
      </p:pic>
    </p:spTree>
    <p:extLst>
      <p:ext uri="{BB962C8B-B14F-4D97-AF65-F5344CB8AC3E}">
        <p14:creationId xmlns:p14="http://schemas.microsoft.com/office/powerpoint/2010/main" val="3133286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TEXT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cxnSp>
        <p:nvCxnSpPr>
          <p:cNvPr id="10" name="Straight Connector 9"/>
          <p:cNvCxnSpPr/>
          <p:nvPr userDrawn="1"/>
        </p:nvCxnSpPr>
        <p:spPr>
          <a:xfrm>
            <a:off x="490294" y="228604"/>
            <a:ext cx="0" cy="707909"/>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2" name="Title 1"/>
          <p:cNvSpPr>
            <a:spLocks noGrp="1"/>
          </p:cNvSpPr>
          <p:nvPr>
            <p:ph type="title" hasCustomPrompt="1"/>
          </p:nvPr>
        </p:nvSpPr>
        <p:spPr>
          <a:xfrm>
            <a:off x="529360" y="1606132"/>
            <a:ext cx="7700240" cy="492443"/>
          </a:xfrm>
          <a:noFill/>
        </p:spPr>
        <p:txBody>
          <a:bodyPr lIns="91440" rIns="91440" anchor="b"/>
          <a:lstStyle>
            <a:lvl1pPr>
              <a:defRPr sz="2600" baseline="0">
                <a:solidFill>
                  <a:schemeClr val="accent2"/>
                </a:solidFill>
                <a:latin typeface="+mn-lt"/>
              </a:defRPr>
            </a:lvl1pPr>
          </a:lstStyle>
          <a:p>
            <a:r>
              <a:rPr lang="en-US" dirty="0" smtClean="0"/>
              <a:t>Slide Heading Here</a:t>
            </a:r>
            <a:endParaRPr lang="en-US" dirty="0"/>
          </a:p>
        </p:txBody>
      </p:sp>
      <p:sp>
        <p:nvSpPr>
          <p:cNvPr id="12" name="Text Placeholder 2"/>
          <p:cNvSpPr>
            <a:spLocks noGrp="1"/>
          </p:cNvSpPr>
          <p:nvPr>
            <p:ph type="body" sz="quarter" idx="20" hasCustomPrompt="1"/>
          </p:nvPr>
        </p:nvSpPr>
        <p:spPr>
          <a:xfrm>
            <a:off x="497377" y="441637"/>
            <a:ext cx="2647841"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baseline="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sp>
        <p:nvSpPr>
          <p:cNvPr id="5" name="Text Placeholder 4"/>
          <p:cNvSpPr>
            <a:spLocks noGrp="1"/>
          </p:cNvSpPr>
          <p:nvPr>
            <p:ph type="body" sz="quarter" idx="21" hasCustomPrompt="1"/>
          </p:nvPr>
        </p:nvSpPr>
        <p:spPr>
          <a:xfrm>
            <a:off x="529360" y="2127663"/>
            <a:ext cx="7700240" cy="1243417"/>
          </a:xfrm>
        </p:spPr>
        <p:txBody>
          <a:bodyPr wrap="square">
            <a:spAutoFit/>
          </a:bodyPr>
          <a:lstStyle>
            <a:lvl1pPr>
              <a:lnSpc>
                <a:spcPct val="90000"/>
              </a:lnSpc>
              <a:spcBef>
                <a:spcPts val="600"/>
              </a:spcBef>
              <a:defRPr baseline="0"/>
            </a:lvl1pPr>
            <a:lvl2pPr marL="973138" indent="-282575">
              <a:lnSpc>
                <a:spcPct val="90000"/>
              </a:lnSpc>
              <a:spcBef>
                <a:spcPts val="600"/>
              </a:spcBef>
              <a:defRPr/>
            </a:lvl2pPr>
            <a:lvl3pPr marL="1312863" indent="-280988">
              <a:lnSpc>
                <a:spcPct val="90000"/>
              </a:lnSpc>
              <a:spcBef>
                <a:spcPts val="600"/>
              </a:spcBef>
              <a:defRPr/>
            </a:lvl3pPr>
          </a:lstStyle>
          <a:p>
            <a:pPr lvl="0"/>
            <a:r>
              <a:rPr lang="en-US" dirty="0" smtClean="0"/>
              <a:t>Text here</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29460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CONTENT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2" name="Title 1"/>
          <p:cNvSpPr>
            <a:spLocks noGrp="1"/>
          </p:cNvSpPr>
          <p:nvPr>
            <p:ph type="title" hasCustomPrompt="1"/>
          </p:nvPr>
        </p:nvSpPr>
        <p:spPr>
          <a:xfrm>
            <a:off x="509904" y="521912"/>
            <a:ext cx="6754962" cy="400110"/>
          </a:xfrm>
          <a:noFill/>
        </p:spPr>
        <p:txBody>
          <a:bodyPr lIns="0" tIns="0" rIns="0" bIns="0" anchor="t"/>
          <a:lstStyle>
            <a:lvl1pPr marL="111125" indent="0">
              <a:defRPr sz="2600" baseline="0">
                <a:solidFill>
                  <a:schemeClr val="accent2"/>
                </a:solidFill>
                <a:latin typeface="+mn-lt"/>
              </a:defRPr>
            </a:lvl1pPr>
          </a:lstStyle>
          <a:p>
            <a:r>
              <a:rPr lang="en-US" dirty="0" smtClean="0"/>
              <a:t>Slide Heading Here</a:t>
            </a:r>
            <a:endParaRPr lang="en-US" dirty="0"/>
          </a:p>
        </p:txBody>
      </p:sp>
      <p:sp>
        <p:nvSpPr>
          <p:cNvPr id="12" name="Text Placeholder 2"/>
          <p:cNvSpPr>
            <a:spLocks noGrp="1"/>
          </p:cNvSpPr>
          <p:nvPr>
            <p:ph type="body" sz="quarter" idx="20" hasCustomPrompt="1"/>
          </p:nvPr>
        </p:nvSpPr>
        <p:spPr>
          <a:xfrm>
            <a:off x="487217" y="232112"/>
            <a:ext cx="2647841"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baseline="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cxnSp>
        <p:nvCxnSpPr>
          <p:cNvPr id="9" name="Straight Connector 8"/>
          <p:cNvCxnSpPr/>
          <p:nvPr userDrawn="1"/>
        </p:nvCxnSpPr>
        <p:spPr>
          <a:xfrm>
            <a:off x="490294" y="228604"/>
            <a:ext cx="0" cy="707909"/>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spTree>
    <p:extLst>
      <p:ext uri="{BB962C8B-B14F-4D97-AF65-F5344CB8AC3E}">
        <p14:creationId xmlns:p14="http://schemas.microsoft.com/office/powerpoint/2010/main" val="324671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ON LEFT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0" y="0"/>
            <a:ext cx="4610100" cy="6371727"/>
          </a:xfrm>
          <a:prstGeom prst="rect">
            <a:avLst/>
          </a:prstGeom>
        </p:spPr>
        <p:txBody>
          <a:bodyPr vert="horz" tIns="914400" anchor="ctr"/>
          <a:lstStyle>
            <a:lvl1pPr marL="0" indent="0" algn="ctr">
              <a:buNone/>
              <a:defRPr sz="2000">
                <a:latin typeface="Franklin Gothic Book" panose="020B0503020102020204" pitchFamily="34" charset="0"/>
              </a:defRPr>
            </a:lvl1pPr>
          </a:lstStyle>
          <a:p>
            <a:endParaRPr lang="en-US" sz="2400" dirty="0" smtClean="0">
              <a:latin typeface="Franklin Gothic Book" panose="020B0503020102020204" pitchFamily="34" charset="0"/>
            </a:endParaRPr>
          </a:p>
          <a:p>
            <a:endParaRPr lang="en-US" sz="2400" dirty="0" smtClean="0">
              <a:latin typeface="Franklin Gothic Book" panose="020B0503020102020204" pitchFamily="34" charset="0"/>
            </a:endParaRPr>
          </a:p>
          <a:p>
            <a:endParaRPr lang="en-US" dirty="0"/>
          </a:p>
        </p:txBody>
      </p:sp>
      <p:sp>
        <p:nvSpPr>
          <p:cNvPr id="8"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2" name="Title 1"/>
          <p:cNvSpPr>
            <a:spLocks noGrp="1"/>
          </p:cNvSpPr>
          <p:nvPr>
            <p:ph type="title" hasCustomPrompt="1"/>
          </p:nvPr>
        </p:nvSpPr>
        <p:spPr>
          <a:xfrm>
            <a:off x="4902795" y="1598456"/>
            <a:ext cx="3848690" cy="492443"/>
          </a:xfrm>
        </p:spPr>
        <p:txBody>
          <a:bodyPr lIns="91440" rIns="91440" anchor="b"/>
          <a:lstStyle>
            <a:lvl1pPr>
              <a:defRPr sz="2600">
                <a:solidFill>
                  <a:schemeClr val="accent2"/>
                </a:solidFill>
              </a:defRPr>
            </a:lvl1pPr>
          </a:lstStyle>
          <a:p>
            <a:r>
              <a:rPr lang="en-US" dirty="0" smtClean="0"/>
              <a:t>Slide Heading Here</a:t>
            </a:r>
          </a:p>
        </p:txBody>
      </p:sp>
      <p:sp>
        <p:nvSpPr>
          <p:cNvPr id="10" name="Text Placeholder 2"/>
          <p:cNvSpPr>
            <a:spLocks noGrp="1"/>
          </p:cNvSpPr>
          <p:nvPr>
            <p:ph type="body" sz="quarter" idx="20" hasCustomPrompt="1"/>
          </p:nvPr>
        </p:nvSpPr>
        <p:spPr>
          <a:xfrm>
            <a:off x="497377" y="441637"/>
            <a:ext cx="2647841"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sp>
        <p:nvSpPr>
          <p:cNvPr id="4" name="Text Placeholder 3"/>
          <p:cNvSpPr>
            <a:spLocks noGrp="1"/>
          </p:cNvSpPr>
          <p:nvPr>
            <p:ph type="body" sz="quarter" idx="21" hasCustomPrompt="1"/>
          </p:nvPr>
        </p:nvSpPr>
        <p:spPr>
          <a:xfrm>
            <a:off x="4902795" y="2110904"/>
            <a:ext cx="3733125" cy="1243417"/>
          </a:xfrm>
        </p:spPr>
        <p:txBody>
          <a:bodyPr>
            <a:spAutoFit/>
          </a:bodyPr>
          <a:lstStyle>
            <a:lvl1pPr marL="457200" indent="-223838">
              <a:lnSpc>
                <a:spcPct val="90000"/>
              </a:lnSpc>
              <a:spcBef>
                <a:spcPts val="600"/>
              </a:spcBef>
              <a:defRPr/>
            </a:lvl1pPr>
            <a:lvl2pPr marL="690563" indent="-233363">
              <a:lnSpc>
                <a:spcPct val="90000"/>
              </a:lnSpc>
              <a:spcBef>
                <a:spcPts val="600"/>
              </a:spcBef>
              <a:defRPr/>
            </a:lvl2pPr>
            <a:lvl3pPr marL="914400" indent="-223838">
              <a:lnSpc>
                <a:spcPct val="90000"/>
              </a:lnSpc>
              <a:spcBef>
                <a:spcPts val="600"/>
              </a:spcBef>
              <a:defRPr/>
            </a:lvl3pPr>
          </a:lstStyle>
          <a:p>
            <a:pPr lvl="0"/>
            <a:r>
              <a:rPr lang="en-US" dirty="0" smtClean="0"/>
              <a:t>Text here</a:t>
            </a:r>
          </a:p>
          <a:p>
            <a:pPr lvl="1"/>
            <a:r>
              <a:rPr lang="en-US" dirty="0" smtClean="0"/>
              <a:t>Second level</a:t>
            </a:r>
          </a:p>
          <a:p>
            <a:pPr lvl="2"/>
            <a:r>
              <a:rPr lang="en-US" dirty="0" smtClean="0"/>
              <a:t>Third level</a:t>
            </a:r>
          </a:p>
        </p:txBody>
      </p:sp>
      <p:sp>
        <p:nvSpPr>
          <p:cNvPr id="16" name="Text Placeholder 2"/>
          <p:cNvSpPr>
            <a:spLocks noGrp="1"/>
          </p:cNvSpPr>
          <p:nvPr>
            <p:ph type="body" sz="quarter" idx="22" hasCustomPrompt="1"/>
          </p:nvPr>
        </p:nvSpPr>
        <p:spPr>
          <a:xfrm>
            <a:off x="492784" y="228604"/>
            <a:ext cx="9144" cy="704088"/>
          </a:xfrm>
          <a:solidFill>
            <a:schemeClr val="tx1"/>
          </a:solidFill>
          <a:ln>
            <a:noFill/>
          </a:ln>
        </p:spPr>
        <p:txBody>
          <a:bodyPr wrap="square" lIns="137160" tIns="27432" rIns="137160" bIns="27432" anchor="ctr">
            <a:spAutoFit/>
          </a:bodyPr>
          <a:lstStyle>
            <a:lvl1pPr marL="0" indent="0" algn="l" defTabSz="457200" rtl="0" eaLnBrk="1" latinLnBrk="0" hangingPunct="1">
              <a:spcBef>
                <a:spcPct val="0"/>
              </a:spcBef>
              <a:buFontTx/>
              <a:buNone/>
              <a:defRPr lang="en-US" sz="800" kern="1200" dirty="0" smtClean="0">
                <a:ln>
                  <a:noFill/>
                </a:ln>
                <a:noFill/>
                <a:latin typeface="Franklin Gothic Book" panose="020B0503020102020204" pitchFamily="34" charset="0"/>
                <a:ea typeface="+mj-ea"/>
                <a:cs typeface="+mj-cs"/>
              </a:defRPr>
            </a:lvl1pPr>
          </a:lstStyle>
          <a:p>
            <a:pPr>
              <a:spcBef>
                <a:spcPct val="0"/>
              </a:spcBef>
            </a:pPr>
            <a:r>
              <a:rPr lang="en-US" dirty="0" smtClean="0"/>
              <a:t>text</a:t>
            </a:r>
            <a:endParaRPr lang="en-US" dirty="0"/>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spTree>
    <p:extLst>
      <p:ext uri="{BB962C8B-B14F-4D97-AF65-F5344CB8AC3E}">
        <p14:creationId xmlns:p14="http://schemas.microsoft.com/office/powerpoint/2010/main" val="129815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 RIGHT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637" y="1600720"/>
            <a:ext cx="3840480" cy="492443"/>
          </a:xfrm>
        </p:spPr>
        <p:txBody>
          <a:bodyPr anchor="b"/>
          <a:lstStyle>
            <a:lvl1pPr>
              <a:defRPr sz="2600">
                <a:solidFill>
                  <a:schemeClr val="accent2"/>
                </a:solidFill>
              </a:defRPr>
            </a:lvl1pPr>
          </a:lstStyle>
          <a:p>
            <a:r>
              <a:rPr lang="en-US" dirty="0" smtClean="0"/>
              <a:t>Slide Heading Here</a:t>
            </a:r>
          </a:p>
        </p:txBody>
      </p:sp>
      <p:sp>
        <p:nvSpPr>
          <p:cNvPr id="7" name="Picture Placeholder 10"/>
          <p:cNvSpPr>
            <a:spLocks noGrp="1"/>
          </p:cNvSpPr>
          <p:nvPr>
            <p:ph type="pic" sz="quarter" idx="10"/>
          </p:nvPr>
        </p:nvSpPr>
        <p:spPr>
          <a:xfrm>
            <a:off x="4610100" y="-19832"/>
            <a:ext cx="4533900" cy="6371727"/>
          </a:xfrm>
          <a:prstGeom prst="rect">
            <a:avLst/>
          </a:prstGeom>
        </p:spPr>
        <p:txBody>
          <a:bodyPr vert="horz" tIns="914400" anchor="ctr"/>
          <a:lstStyle>
            <a:lvl1pPr marL="0" indent="0" algn="ctr">
              <a:buNone/>
              <a:defRPr sz="2000">
                <a:latin typeface="Franklin Gothic Book" panose="020B0503020102020204" pitchFamily="34" charset="0"/>
              </a:defRPr>
            </a:lvl1pPr>
          </a:lstStyle>
          <a:p>
            <a:endParaRPr lang="en-US" sz="2400" dirty="0" smtClean="0">
              <a:latin typeface="Franklin Gothic Book" panose="020B0503020102020204" pitchFamily="34" charset="0"/>
            </a:endParaRPr>
          </a:p>
          <a:p>
            <a:endParaRPr lang="en-US" sz="2400" dirty="0" smtClean="0">
              <a:latin typeface="Franklin Gothic Book" panose="020B0503020102020204" pitchFamily="34" charset="0"/>
            </a:endParaRPr>
          </a:p>
          <a:p>
            <a:endParaRPr lang="en-US" dirty="0"/>
          </a:p>
        </p:txBody>
      </p:sp>
      <p:cxnSp>
        <p:nvCxnSpPr>
          <p:cNvPr id="11" name="Straight Connector 10"/>
          <p:cNvCxnSpPr/>
          <p:nvPr userDrawn="1"/>
        </p:nvCxnSpPr>
        <p:spPr>
          <a:xfrm>
            <a:off x="497914" y="228604"/>
            <a:ext cx="0" cy="707909"/>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10" name="Text Placeholder 2"/>
          <p:cNvSpPr>
            <a:spLocks noGrp="1"/>
          </p:cNvSpPr>
          <p:nvPr>
            <p:ph type="body" sz="quarter" idx="20" hasCustomPrompt="1"/>
          </p:nvPr>
        </p:nvSpPr>
        <p:spPr>
          <a:xfrm>
            <a:off x="497377" y="441637"/>
            <a:ext cx="2647841"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sp>
        <p:nvSpPr>
          <p:cNvPr id="5" name="Text Placeholder 4"/>
          <p:cNvSpPr>
            <a:spLocks noGrp="1"/>
          </p:cNvSpPr>
          <p:nvPr>
            <p:ph type="body" sz="quarter" idx="21" hasCustomPrompt="1"/>
          </p:nvPr>
        </p:nvSpPr>
        <p:spPr>
          <a:xfrm>
            <a:off x="528638" y="2114097"/>
            <a:ext cx="3840162" cy="1243417"/>
          </a:xfrm>
        </p:spPr>
        <p:txBody>
          <a:bodyPr>
            <a:spAutoFit/>
          </a:bodyPr>
          <a:lstStyle>
            <a:lvl1pPr marL="457200" indent="-223838">
              <a:lnSpc>
                <a:spcPct val="90000"/>
              </a:lnSpc>
              <a:spcBef>
                <a:spcPts val="600"/>
              </a:spcBef>
              <a:defRPr/>
            </a:lvl1pPr>
            <a:lvl2pPr marL="690563" indent="-233363">
              <a:lnSpc>
                <a:spcPct val="90000"/>
              </a:lnSpc>
              <a:spcBef>
                <a:spcPts val="600"/>
              </a:spcBef>
              <a:defRPr/>
            </a:lvl2pPr>
            <a:lvl3pPr marL="914400" indent="-223838">
              <a:lnSpc>
                <a:spcPct val="90000"/>
              </a:lnSpc>
              <a:spcBef>
                <a:spcPts val="600"/>
              </a:spcBef>
              <a:defRPr/>
            </a:lvl3pPr>
          </a:lstStyle>
          <a:p>
            <a:pPr lvl="0"/>
            <a:r>
              <a:rPr lang="en-US" dirty="0" smtClean="0"/>
              <a:t>Text here</a:t>
            </a:r>
          </a:p>
          <a:p>
            <a:pPr lvl="1"/>
            <a:r>
              <a:rPr lang="en-US" dirty="0" smtClean="0"/>
              <a:t>Second level</a:t>
            </a:r>
          </a:p>
          <a:p>
            <a:pPr lvl="2"/>
            <a:r>
              <a:rPr lang="en-US" dirty="0" smtClean="0"/>
              <a:t>Third level</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spTree>
    <p:extLst>
      <p:ext uri="{BB962C8B-B14F-4D97-AF65-F5344CB8AC3E}">
        <p14:creationId xmlns:p14="http://schemas.microsoft.com/office/powerpoint/2010/main" val="406404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FULL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0" y="0"/>
            <a:ext cx="9144000" cy="6371727"/>
          </a:xfrm>
          <a:prstGeom prst="rect">
            <a:avLst/>
          </a:prstGeom>
        </p:spPr>
        <p:txBody>
          <a:bodyPr vert="horz" tIns="914400" anchor="ctr"/>
          <a:lstStyle>
            <a:lvl1pPr marL="0" indent="0" algn="ctr">
              <a:buNone/>
              <a:defRPr sz="2000">
                <a:latin typeface="Franklin Gothic Book" panose="020B0503020102020204" pitchFamily="34" charset="0"/>
              </a:defRPr>
            </a:lvl1pPr>
          </a:lstStyle>
          <a:p>
            <a:endParaRPr lang="en-US" sz="2400" dirty="0" smtClean="0">
              <a:latin typeface="Franklin Gothic Book" panose="020B0503020102020204" pitchFamily="34" charset="0"/>
            </a:endParaRPr>
          </a:p>
          <a:p>
            <a:endParaRPr lang="en-US" sz="2400" dirty="0" smtClean="0">
              <a:latin typeface="Franklin Gothic Book" panose="020B0503020102020204" pitchFamily="34" charset="0"/>
            </a:endParaRPr>
          </a:p>
          <a:p>
            <a:endParaRPr lang="en-US" dirty="0"/>
          </a:p>
        </p:txBody>
      </p:sp>
      <p:sp>
        <p:nvSpPr>
          <p:cNvPr id="5"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6" name="Text Placeholder 2"/>
          <p:cNvSpPr>
            <a:spLocks noGrp="1"/>
          </p:cNvSpPr>
          <p:nvPr>
            <p:ph type="body" sz="quarter" idx="20" hasCustomPrompt="1"/>
          </p:nvPr>
        </p:nvSpPr>
        <p:spPr>
          <a:xfrm>
            <a:off x="497377" y="441637"/>
            <a:ext cx="2647841"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sp>
        <p:nvSpPr>
          <p:cNvPr id="10" name="Text Placeholder 2"/>
          <p:cNvSpPr>
            <a:spLocks noGrp="1"/>
          </p:cNvSpPr>
          <p:nvPr>
            <p:ph type="body" sz="quarter" idx="22" hasCustomPrompt="1"/>
          </p:nvPr>
        </p:nvSpPr>
        <p:spPr>
          <a:xfrm>
            <a:off x="492784" y="228604"/>
            <a:ext cx="9144" cy="704088"/>
          </a:xfrm>
          <a:solidFill>
            <a:schemeClr val="tx1"/>
          </a:solidFill>
          <a:ln>
            <a:noFill/>
          </a:ln>
        </p:spPr>
        <p:txBody>
          <a:bodyPr wrap="square" lIns="137160" tIns="27432" rIns="137160" bIns="27432" anchor="ctr">
            <a:spAutoFit/>
          </a:bodyPr>
          <a:lstStyle>
            <a:lvl1pPr marL="0" indent="0" algn="l" defTabSz="457200" rtl="0" eaLnBrk="1" latinLnBrk="0" hangingPunct="1">
              <a:spcBef>
                <a:spcPct val="0"/>
              </a:spcBef>
              <a:buFontTx/>
              <a:buNone/>
              <a:defRPr lang="en-US" sz="800" kern="1200" dirty="0" smtClean="0">
                <a:ln>
                  <a:noFill/>
                </a:ln>
                <a:noFill/>
                <a:latin typeface="Franklin Gothic Book" panose="020B0503020102020204" pitchFamily="34" charset="0"/>
                <a:ea typeface="+mj-ea"/>
                <a:cs typeface="+mj-cs"/>
              </a:defRPr>
            </a:lvl1pPr>
          </a:lstStyle>
          <a:p>
            <a:pPr>
              <a:spcBef>
                <a:spcPct val="0"/>
              </a:spcBef>
            </a:pPr>
            <a:r>
              <a:rPr lang="en-US" dirty="0" smtClean="0"/>
              <a:t>text</a:t>
            </a:r>
            <a:endParaRPr lang="en-US" dirty="0"/>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spTree>
    <p:extLst>
      <p:ext uri="{BB962C8B-B14F-4D97-AF65-F5344CB8AC3E}">
        <p14:creationId xmlns:p14="http://schemas.microsoft.com/office/powerpoint/2010/main" val="215273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ING LOGO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9226" y="1428226"/>
            <a:ext cx="5489195" cy="4116896"/>
          </a:xfrm>
          <a:prstGeom prst="rect">
            <a:avLst/>
          </a:prstGeom>
        </p:spPr>
      </p:pic>
      <p:sp>
        <p:nvSpPr>
          <p:cNvPr id="3"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Tree>
    <p:extLst>
      <p:ext uri="{BB962C8B-B14F-4D97-AF65-F5344CB8AC3E}">
        <p14:creationId xmlns:p14="http://schemas.microsoft.com/office/powerpoint/2010/main" val="139194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18285" y="2032256"/>
            <a:ext cx="4799918" cy="24664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E707596E-326C-484F-8AA7-38BB8A90464D}" type="slidenum">
              <a:rPr lang="en-US" smtClean="0"/>
              <a:pPr/>
              <a:t>‹#›</a:t>
            </a:fld>
            <a:endParaRPr lang="en-US" dirty="0"/>
          </a:p>
        </p:txBody>
      </p:sp>
      <p:sp>
        <p:nvSpPr>
          <p:cNvPr id="4" name="Title Placeholder 3"/>
          <p:cNvSpPr>
            <a:spLocks noGrp="1"/>
          </p:cNvSpPr>
          <p:nvPr>
            <p:ph type="title"/>
          </p:nvPr>
        </p:nvSpPr>
        <p:spPr>
          <a:xfrm>
            <a:off x="518285" y="1213512"/>
            <a:ext cx="4799918" cy="492443"/>
          </a:xfrm>
          <a:prstGeom prst="rect">
            <a:avLst/>
          </a:prstGeom>
          <a:noFill/>
        </p:spPr>
        <p:txBody>
          <a:bodyPr vert="horz" wrap="square" lIns="91440" tIns="45720" rIns="91440" bIns="45720" rtlCol="0" anchor="ctr">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1456701903"/>
      </p:ext>
    </p:extLst>
  </p:cSld>
  <p:clrMap bg1="lt1" tx1="dk1" bg2="lt2" tx2="dk2" accent1="accent1" accent2="accent2" accent3="accent3" accent4="accent4" accent5="accent5" accent6="accent6" hlink="hlink" folHlink="folHlink"/>
  <p:sldLayoutIdLst>
    <p:sldLayoutId id="2147483711" r:id="rId1"/>
    <p:sldLayoutId id="2147483679" r:id="rId2"/>
    <p:sldLayoutId id="2147483692" r:id="rId3"/>
    <p:sldLayoutId id="2147483677" r:id="rId4"/>
    <p:sldLayoutId id="2147483709" r:id="rId5"/>
    <p:sldLayoutId id="2147483695" r:id="rId6"/>
    <p:sldLayoutId id="2147483696" r:id="rId7"/>
    <p:sldLayoutId id="2147483697" r:id="rId8"/>
    <p:sldLayoutId id="2147483706" r:id="rId9"/>
    <p:sldLayoutId id="2147483712" r:id="rId10"/>
    <p:sldLayoutId id="2147483713" r:id="rId11"/>
    <p:sldLayoutId id="2147483714" r:id="rId12"/>
    <p:sldLayoutId id="2147483715" r:id="rId13"/>
    <p:sldLayoutId id="2147483716" r:id="rId14"/>
    <p:sldLayoutId id="2147483717" r:id="rId15"/>
    <p:sldLayoutId id="2147483718" r:id="rId16"/>
  </p:sldLayoutIdLst>
  <p:timing>
    <p:tnLst>
      <p:par>
        <p:cTn id="1" dur="indefinite" restart="never" nodeType="tmRoot"/>
      </p:par>
    </p:tnLst>
  </p:timing>
  <p:hf hdr="0" ftr="0" dt="0"/>
  <p:txStyles>
    <p:titleStyle>
      <a:lvl1pPr algn="l" defTabSz="457200" rtl="0" eaLnBrk="1" latinLnBrk="0" hangingPunct="1">
        <a:spcBef>
          <a:spcPct val="0"/>
        </a:spcBef>
        <a:buNone/>
        <a:defRPr sz="2600" kern="1200">
          <a:solidFill>
            <a:schemeClr val="tx1"/>
          </a:solidFill>
          <a:latin typeface="Franklin Gothic Book" panose="020B0503020102020204" pitchFamily="34" charset="0"/>
          <a:ea typeface="+mj-ea"/>
          <a:cs typeface="+mj-cs"/>
        </a:defRPr>
      </a:lvl1pPr>
    </p:titleStyle>
    <p:bodyStyle>
      <a:lvl1pPr marL="635000" indent="-292100" algn="l" defTabSz="457200" rtl="0" eaLnBrk="1" latinLnBrk="0" hangingPunct="1">
        <a:spcBef>
          <a:spcPct val="20000"/>
        </a:spcBef>
        <a:buClr>
          <a:schemeClr val="accent2"/>
        </a:buClr>
        <a:buFont typeface="Wingdings" panose="05000000000000000000" pitchFamily="2" charset="2"/>
        <a:buChar char="§"/>
        <a:defRPr sz="2400" kern="1200">
          <a:solidFill>
            <a:schemeClr val="bg1">
              <a:lumMod val="50000"/>
            </a:schemeClr>
          </a:solidFill>
          <a:latin typeface="Franklin Gothic Book" panose="020B0503020102020204" pitchFamily="34" charset="0"/>
          <a:ea typeface="+mn-ea"/>
          <a:cs typeface="+mn-cs"/>
        </a:defRPr>
      </a:lvl1pPr>
      <a:lvl2pPr marL="1143000" indent="-228600" algn="l" defTabSz="457200" rtl="0" eaLnBrk="1" latinLnBrk="0" hangingPunct="1">
        <a:spcBef>
          <a:spcPct val="20000"/>
        </a:spcBef>
        <a:buClr>
          <a:schemeClr val="bg1">
            <a:lumMod val="50000"/>
          </a:schemeClr>
        </a:buClr>
        <a:buFont typeface="Arial" panose="020B0604020202020204" pitchFamily="34" charset="0"/>
        <a:buChar char="•"/>
        <a:defRPr sz="2400" kern="1200">
          <a:solidFill>
            <a:schemeClr val="bg1">
              <a:lumMod val="50000"/>
            </a:schemeClr>
          </a:solidFill>
          <a:latin typeface="Franklin Gothic Book" panose="020B0503020102020204" pitchFamily="34" charset="0"/>
          <a:ea typeface="+mn-ea"/>
          <a:cs typeface="+mn-cs"/>
        </a:defRPr>
      </a:lvl2pPr>
      <a:lvl3pPr marL="1828800" indent="-228600" algn="l" defTabSz="457200" rtl="0" eaLnBrk="1" latinLnBrk="0" hangingPunct="1">
        <a:spcBef>
          <a:spcPct val="20000"/>
        </a:spcBef>
        <a:buClr>
          <a:schemeClr val="bg1">
            <a:lumMod val="50000"/>
          </a:schemeClr>
        </a:buClr>
        <a:buSzPct val="100000"/>
        <a:buFont typeface="Calibri" panose="020F0502020204030204" pitchFamily="34" charset="0"/>
        <a:buChar char="‐"/>
        <a:defRPr sz="2400" kern="1200">
          <a:solidFill>
            <a:schemeClr val="bg1">
              <a:lumMod val="50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600" kern="1200">
          <a:solidFill>
            <a:schemeClr val="bg1">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2" userDrawn="1">
          <p15:clr>
            <a:srgbClr val="F26B43"/>
          </p15:clr>
        </p15:guide>
        <p15:guide id="2" pos="29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www.guidestoneretirement.org/~/media/Retirement/Employees/2289_EditSRA%20pdf.ashx"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16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8" name="Rectangle 2"/>
          <p:cNvSpPr>
            <a:spLocks noChangeArrowheads="1"/>
          </p:cNvSpPr>
          <p:nvPr/>
        </p:nvSpPr>
        <p:spPr bwMode="auto">
          <a:xfrm>
            <a:off x="762000" y="707486"/>
            <a:ext cx="7848600"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dirty="0">
                <a:solidFill>
                  <a:srgbClr val="FF0000"/>
                </a:solidFill>
              </a:rPr>
              <a:t>HIDDEN DESCRIPTION SLIDE — NOT TO BE SHOWN TO THE </a:t>
            </a:r>
            <a:r>
              <a:rPr lang="en-US" sz="1400" b="1" dirty="0" smtClean="0">
                <a:solidFill>
                  <a:srgbClr val="FF0000"/>
                </a:solidFill>
              </a:rPr>
              <a:t>PUBLIC</a:t>
            </a:r>
          </a:p>
          <a:p>
            <a:endParaRPr lang="en-US" sz="1400" dirty="0"/>
          </a:p>
          <a:p>
            <a:pPr>
              <a:spcAft>
                <a:spcPts val="1200"/>
              </a:spcAft>
            </a:pPr>
            <a:r>
              <a:rPr lang="en-US" sz="2800" dirty="0" smtClean="0"/>
              <a:t>Staying on Track</a:t>
            </a:r>
            <a:endParaRPr lang="en-US" sz="1400" dirty="0"/>
          </a:p>
          <a:p>
            <a:pPr>
              <a:spcAft>
                <a:spcPts val="1200"/>
              </a:spcAft>
            </a:pPr>
            <a:r>
              <a:rPr lang="en-US" sz="1600" dirty="0"/>
              <a:t>Catalogue code: </a:t>
            </a:r>
            <a:r>
              <a:rPr lang="en-US" sz="1600" dirty="0" smtClean="0"/>
              <a:t>B09</a:t>
            </a:r>
            <a:endParaRPr lang="en-US" sz="1600" dirty="0"/>
          </a:p>
          <a:p>
            <a:pPr>
              <a:spcAft>
                <a:spcPts val="1200"/>
              </a:spcAft>
            </a:pPr>
            <a:r>
              <a:rPr lang="en-US" sz="1600" dirty="0"/>
              <a:t>Full presentation or module? </a:t>
            </a:r>
            <a:r>
              <a:rPr lang="en-US" sz="1600" dirty="0" smtClean="0"/>
              <a:t>Presentation</a:t>
            </a:r>
            <a:endParaRPr lang="en-US" sz="1600" dirty="0"/>
          </a:p>
          <a:p>
            <a:pPr>
              <a:spcAft>
                <a:spcPts val="1200"/>
              </a:spcAft>
            </a:pPr>
            <a:r>
              <a:rPr lang="en-US" sz="1600" dirty="0"/>
              <a:t>Slide numbers: </a:t>
            </a:r>
            <a:r>
              <a:rPr lang="en-US" sz="1600" dirty="0" smtClean="0"/>
              <a:t>B09-1 to B09-39</a:t>
            </a:r>
            <a:endParaRPr lang="en-US" sz="1600" dirty="0"/>
          </a:p>
          <a:p>
            <a:pPr>
              <a:spcAft>
                <a:spcPts val="1200"/>
              </a:spcAft>
            </a:pPr>
            <a:r>
              <a:rPr lang="en-US" sz="1600" dirty="0"/>
              <a:t>Registered/Non-Registered Usage: All </a:t>
            </a:r>
            <a:r>
              <a:rPr lang="en-US" sz="1600" dirty="0" smtClean="0"/>
              <a:t>(Usage limited. See notes below.)</a:t>
            </a:r>
            <a:r>
              <a:rPr lang="en-US" sz="1600" dirty="0"/>
              <a:t/>
            </a:r>
            <a:br>
              <a:rPr lang="en-US" sz="1600" dirty="0"/>
            </a:br>
            <a:r>
              <a:rPr lang="en-US" sz="1100" dirty="0"/>
              <a:t>(Choices: registered rep use only, not for registered rep use, allowed for all, partial limitations</a:t>
            </a:r>
            <a:r>
              <a:rPr lang="en-US" sz="1100" dirty="0" smtClean="0"/>
              <a:t>)</a:t>
            </a:r>
            <a:endParaRPr lang="en-US" sz="1400" dirty="0"/>
          </a:p>
          <a:p>
            <a:pPr>
              <a:spcAft>
                <a:spcPts val="1200"/>
              </a:spcAft>
              <a:tabLst>
                <a:tab pos="457200" algn="l"/>
              </a:tabLst>
            </a:pPr>
            <a:r>
              <a:rPr lang="en-US" sz="1600" dirty="0"/>
              <a:t>Last update info:</a:t>
            </a:r>
            <a:br>
              <a:rPr lang="en-US" sz="1600" dirty="0"/>
            </a:br>
            <a:r>
              <a:rPr lang="en-US" sz="1600" dirty="0"/>
              <a:t>	Date updated: </a:t>
            </a:r>
            <a:r>
              <a:rPr lang="en-US" sz="1600" dirty="0" smtClean="0"/>
              <a:t>2015-11-05</a:t>
            </a:r>
            <a:r>
              <a:rPr lang="en-US" sz="1600" dirty="0"/>
              <a:t>	</a:t>
            </a:r>
            <a:endParaRPr lang="en-US" sz="1600" dirty="0" smtClean="0"/>
          </a:p>
          <a:p>
            <a:pPr>
              <a:spcAft>
                <a:spcPts val="1200"/>
              </a:spcAft>
              <a:tabLst>
                <a:tab pos="457200" algn="l"/>
              </a:tabLst>
            </a:pPr>
            <a:r>
              <a:rPr lang="en-US" sz="1600" dirty="0"/>
              <a:t>	</a:t>
            </a:r>
            <a:r>
              <a:rPr lang="en-US" sz="1600" dirty="0" smtClean="0"/>
              <a:t>Project #27007</a:t>
            </a:r>
            <a:r>
              <a:rPr lang="en-US" sz="1600" dirty="0"/>
              <a:t/>
            </a:r>
            <a:br>
              <a:rPr lang="en-US" sz="1600" dirty="0"/>
            </a:br>
            <a:r>
              <a:rPr lang="en-US" sz="1600" dirty="0"/>
              <a:t>	Description of changes</a:t>
            </a:r>
            <a:r>
              <a:rPr lang="en-US" sz="1600" dirty="0" smtClean="0"/>
              <a:t>: updated home page on slide B09-21</a:t>
            </a:r>
            <a:endParaRPr lang="en-US" sz="1600" dirty="0"/>
          </a:p>
          <a:p>
            <a:pPr>
              <a:spcAft>
                <a:spcPts val="1200"/>
              </a:spcAft>
              <a:tabLst>
                <a:tab pos="457200" algn="l"/>
              </a:tabLst>
            </a:pPr>
            <a:r>
              <a:rPr lang="en-US" sz="1100" dirty="0"/>
              <a:t/>
            </a:r>
            <a:br>
              <a:rPr lang="en-US" sz="1100" dirty="0"/>
            </a:br>
            <a:r>
              <a:rPr lang="en-US" sz="1600" dirty="0"/>
              <a:t>Filed with FINRA? </a:t>
            </a:r>
            <a:r>
              <a:rPr lang="en-US" sz="1600" dirty="0" smtClean="0">
                <a:solidFill>
                  <a:srgbClr val="FF0000"/>
                </a:solidFill>
              </a:rPr>
              <a:t>No   </a:t>
            </a:r>
            <a:r>
              <a:rPr lang="en-US" sz="1600" dirty="0" smtClean="0"/>
              <a:t>  If </a:t>
            </a:r>
            <a:r>
              <a:rPr lang="en-US" sz="1600" dirty="0"/>
              <a:t>yes, date:</a:t>
            </a:r>
          </a:p>
          <a:p>
            <a:r>
              <a:rPr lang="en-US" sz="1600" dirty="0"/>
              <a:t>Notes: </a:t>
            </a:r>
            <a:r>
              <a:rPr lang="en-US" sz="1600" dirty="0" smtClean="0"/>
              <a:t>This can be used by all reps but is limited to use with church plans (403(b)9)) only. It may not be used for promoting other plans such as retail, 401(k) and 403(b)(7).</a:t>
            </a:r>
            <a:endParaRPr lang="en-US" sz="1600" dirty="0"/>
          </a:p>
        </p:txBody>
      </p:sp>
    </p:spTree>
    <p:extLst>
      <p:ext uri="{BB962C8B-B14F-4D97-AF65-F5344CB8AC3E}">
        <p14:creationId xmlns:p14="http://schemas.microsoft.com/office/powerpoint/2010/main" val="206112382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dirty="0" smtClean="0"/>
              <a:t>Small Picture or Big Picture?</a:t>
            </a:r>
          </a:p>
        </p:txBody>
      </p:sp>
      <p:sp>
        <p:nvSpPr>
          <p:cNvPr id="112643" name="Content Placeholder 2"/>
          <p:cNvSpPr>
            <a:spLocks noGrp="1"/>
          </p:cNvSpPr>
          <p:nvPr>
            <p:ph type="body" sz="quarter" idx="20"/>
          </p:nvPr>
        </p:nvSpPr>
        <p:spPr>
          <a:xfrm>
            <a:off x="497377" y="441637"/>
            <a:ext cx="1738938" cy="270843"/>
          </a:xfrm>
        </p:spPr>
        <p:txBody>
          <a:bodyPr/>
          <a:lstStyle/>
          <a:p>
            <a:r>
              <a:rPr lang="en-US" dirty="0"/>
              <a:t>STAYING ON TRACK</a:t>
            </a:r>
            <a:endParaRPr lang="en-US" b="1" dirty="0"/>
          </a:p>
        </p:txBody>
      </p:sp>
      <p:sp>
        <p:nvSpPr>
          <p:cNvPr id="2" name="Text Placeholder 1"/>
          <p:cNvSpPr>
            <a:spLocks noGrp="1"/>
          </p:cNvSpPr>
          <p:nvPr>
            <p:ph type="body" sz="quarter" idx="21"/>
          </p:nvPr>
        </p:nvSpPr>
        <p:spPr>
          <a:xfrm>
            <a:off x="529360" y="2127663"/>
            <a:ext cx="7700240" cy="2323713"/>
          </a:xfrm>
        </p:spPr>
        <p:txBody>
          <a:bodyPr/>
          <a:lstStyle/>
          <a:p>
            <a:pPr marL="342900" indent="0">
              <a:buNone/>
            </a:pPr>
            <a:r>
              <a:rPr lang="en-US" b="1" dirty="0"/>
              <a:t>Small Picture</a:t>
            </a:r>
          </a:p>
          <a:p>
            <a:r>
              <a:rPr lang="en-US" dirty="0"/>
              <a:t>I can’t afford to contribute more now; I’ll do it later when I have more </a:t>
            </a:r>
            <a:r>
              <a:rPr lang="en-US" dirty="0" smtClean="0"/>
              <a:t>money</a:t>
            </a:r>
            <a:endParaRPr lang="en-US" dirty="0"/>
          </a:p>
          <a:p>
            <a:r>
              <a:rPr lang="en-US" dirty="0"/>
              <a:t>When my account started losing money, I stopped my </a:t>
            </a:r>
            <a:r>
              <a:rPr lang="en-US" dirty="0" smtClean="0"/>
              <a:t>contributions</a:t>
            </a:r>
            <a:endParaRPr lang="en-US" dirty="0"/>
          </a:p>
          <a:p>
            <a:r>
              <a:rPr lang="en-US" dirty="0"/>
              <a:t>I selected funds that had the best </a:t>
            </a:r>
            <a:r>
              <a:rPr lang="en-US" dirty="0" smtClean="0"/>
              <a:t>return</a:t>
            </a:r>
            <a:endParaRPr lang="en-US" dirty="0"/>
          </a:p>
        </p:txBody>
      </p:sp>
      <p:sp>
        <p:nvSpPr>
          <p:cNvPr id="11"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09-9</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375805409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dirty="0" smtClean="0"/>
              <a:t>Small Picture or Big Picture?</a:t>
            </a:r>
          </a:p>
        </p:txBody>
      </p:sp>
      <p:sp>
        <p:nvSpPr>
          <p:cNvPr id="112643" name="Content Placeholder 2"/>
          <p:cNvSpPr>
            <a:spLocks noGrp="1"/>
          </p:cNvSpPr>
          <p:nvPr>
            <p:ph type="body" sz="quarter" idx="20"/>
          </p:nvPr>
        </p:nvSpPr>
        <p:spPr>
          <a:xfrm>
            <a:off x="497377" y="441637"/>
            <a:ext cx="1738938" cy="270843"/>
          </a:xfrm>
        </p:spPr>
        <p:txBody>
          <a:bodyPr/>
          <a:lstStyle/>
          <a:p>
            <a:r>
              <a:rPr lang="en-US" dirty="0"/>
              <a:t>STAYING ON TRACK</a:t>
            </a:r>
            <a:endParaRPr lang="en-US" b="1" dirty="0"/>
          </a:p>
        </p:txBody>
      </p:sp>
      <p:sp>
        <p:nvSpPr>
          <p:cNvPr id="2" name="Text Placeholder 1"/>
          <p:cNvSpPr>
            <a:spLocks noGrp="1"/>
          </p:cNvSpPr>
          <p:nvPr>
            <p:ph type="body" sz="quarter" idx="21"/>
          </p:nvPr>
        </p:nvSpPr>
        <p:spPr>
          <a:xfrm>
            <a:off x="529360" y="2127663"/>
            <a:ext cx="7700240" cy="1172629"/>
          </a:xfrm>
        </p:spPr>
        <p:txBody>
          <a:bodyPr/>
          <a:lstStyle/>
          <a:p>
            <a:pPr marL="342900" indent="0">
              <a:buNone/>
            </a:pPr>
            <a:r>
              <a:rPr lang="en-US" b="1" dirty="0"/>
              <a:t>Big Picture</a:t>
            </a:r>
          </a:p>
          <a:p>
            <a:r>
              <a:rPr lang="en-US" dirty="0"/>
              <a:t>Recognize that small contributions added over time can make a big </a:t>
            </a:r>
            <a:r>
              <a:rPr lang="en-US" dirty="0" smtClean="0"/>
              <a:t>difference</a:t>
            </a:r>
            <a:endParaRPr lang="en-US" dirty="0"/>
          </a:p>
        </p:txBody>
      </p:sp>
      <p:sp>
        <p:nvSpPr>
          <p:cNvPr id="11"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09-10</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404104663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The High Cost of Waiting </a:t>
            </a:r>
          </a:p>
        </p:txBody>
      </p:sp>
      <p:sp>
        <p:nvSpPr>
          <p:cNvPr id="3" name="Text Placeholder 2"/>
          <p:cNvSpPr>
            <a:spLocks noGrp="1"/>
          </p:cNvSpPr>
          <p:nvPr>
            <p:ph type="body" sz="quarter" idx="20"/>
          </p:nvPr>
        </p:nvSpPr>
        <p:spPr>
          <a:xfrm>
            <a:off x="497377" y="441637"/>
            <a:ext cx="1738938" cy="270843"/>
          </a:xfrm>
        </p:spPr>
        <p:txBody>
          <a:bodyPr/>
          <a:lstStyle/>
          <a:p>
            <a:r>
              <a:rPr lang="en-US" dirty="0"/>
              <a:t>STAYING ON TRACK</a:t>
            </a:r>
            <a:endParaRPr lang="en-US" b="1" dirty="0"/>
          </a:p>
        </p:txBody>
      </p:sp>
      <p:sp>
        <p:nvSpPr>
          <p:cNvPr id="8200" name="TextBox 29"/>
          <p:cNvSpPr txBox="1">
            <a:spLocks noChangeArrowheads="1"/>
          </p:cNvSpPr>
          <p:nvPr/>
        </p:nvSpPr>
        <p:spPr bwMode="auto">
          <a:xfrm>
            <a:off x="507957" y="2109890"/>
            <a:ext cx="1899963" cy="1077218"/>
          </a:xfrm>
          <a:prstGeom prst="rect">
            <a:avLst/>
          </a:prstGeom>
          <a:noFill/>
          <a:ln w="9525">
            <a:noFill/>
            <a:miter lim="800000"/>
            <a:headEnd/>
            <a:tailEnd/>
          </a:ln>
        </p:spPr>
        <p:txBody>
          <a:bodyPr wrap="square">
            <a:spAutoFit/>
          </a:bodyPr>
          <a:lstStyle/>
          <a:p>
            <a:pPr algn="ctr"/>
            <a:r>
              <a:rPr lang="en-US" sz="1600" b="1" dirty="0" smtClean="0">
                <a:solidFill>
                  <a:srgbClr val="7F7F7F"/>
                </a:solidFill>
              </a:rPr>
              <a:t>Growth if saved $100/month</a:t>
            </a:r>
            <a:br>
              <a:rPr lang="en-US" sz="1600" b="1" dirty="0" smtClean="0">
                <a:solidFill>
                  <a:srgbClr val="7F7F7F"/>
                </a:solidFill>
              </a:rPr>
            </a:br>
            <a:r>
              <a:rPr lang="en-US" sz="1600" b="1" dirty="0" smtClean="0">
                <a:solidFill>
                  <a:srgbClr val="7F7F7F"/>
                </a:solidFill>
              </a:rPr>
              <a:t>at 6% earnings</a:t>
            </a:r>
            <a:br>
              <a:rPr lang="en-US" sz="1600" b="1" dirty="0" smtClean="0">
                <a:solidFill>
                  <a:srgbClr val="7F7F7F"/>
                </a:solidFill>
              </a:rPr>
            </a:br>
            <a:r>
              <a:rPr lang="en-US" sz="1600" b="1" dirty="0" smtClean="0">
                <a:solidFill>
                  <a:srgbClr val="7F7F7F"/>
                </a:solidFill>
              </a:rPr>
              <a:t>until age 65</a:t>
            </a:r>
            <a:endParaRPr lang="en-US" sz="1600" b="1" dirty="0">
              <a:solidFill>
                <a:srgbClr val="7F7F7F"/>
              </a:solidFill>
            </a:endParaRPr>
          </a:p>
        </p:txBody>
      </p:sp>
      <p:sp>
        <p:nvSpPr>
          <p:cNvPr id="8201" name="TextBox 30"/>
          <p:cNvSpPr txBox="1">
            <a:spLocks noChangeArrowheads="1"/>
          </p:cNvSpPr>
          <p:nvPr/>
        </p:nvSpPr>
        <p:spPr bwMode="auto">
          <a:xfrm>
            <a:off x="1346966" y="4803157"/>
            <a:ext cx="774571" cy="830997"/>
          </a:xfrm>
          <a:prstGeom prst="rect">
            <a:avLst/>
          </a:prstGeom>
          <a:noFill/>
          <a:ln w="9525">
            <a:noFill/>
            <a:miter lim="800000"/>
            <a:headEnd/>
            <a:tailEnd/>
          </a:ln>
        </p:spPr>
        <p:txBody>
          <a:bodyPr wrap="none">
            <a:spAutoFit/>
          </a:bodyPr>
          <a:lstStyle/>
          <a:p>
            <a:r>
              <a:rPr lang="en-US" sz="1600" b="1" dirty="0" smtClean="0">
                <a:solidFill>
                  <a:srgbClr val="7F7F7F"/>
                </a:solidFill>
              </a:rPr>
              <a:t>Began </a:t>
            </a:r>
            <a:r>
              <a:rPr lang="en-US" sz="1600" b="1" dirty="0">
                <a:solidFill>
                  <a:srgbClr val="7F7F7F"/>
                </a:solidFill>
              </a:rPr>
              <a:t/>
            </a:r>
            <a:br>
              <a:rPr lang="en-US" sz="1600" b="1" dirty="0">
                <a:solidFill>
                  <a:srgbClr val="7F7F7F"/>
                </a:solidFill>
              </a:rPr>
            </a:br>
            <a:r>
              <a:rPr lang="en-US" sz="1600" b="1" dirty="0">
                <a:solidFill>
                  <a:srgbClr val="7F7F7F"/>
                </a:solidFill>
              </a:rPr>
              <a:t>Saving</a:t>
            </a:r>
            <a:br>
              <a:rPr lang="en-US" sz="1600" b="1" dirty="0">
                <a:solidFill>
                  <a:srgbClr val="7F7F7F"/>
                </a:solidFill>
              </a:rPr>
            </a:br>
            <a:r>
              <a:rPr lang="en-US" sz="1600" b="1" dirty="0">
                <a:solidFill>
                  <a:srgbClr val="7F7F7F"/>
                </a:solidFill>
              </a:rPr>
              <a:t>at Age</a:t>
            </a:r>
          </a:p>
        </p:txBody>
      </p:sp>
      <p:sp>
        <p:nvSpPr>
          <p:cNvPr id="17"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09-11</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
        <p:nvSpPr>
          <p:cNvPr id="8195" name="TextBox 20"/>
          <p:cNvSpPr txBox="1">
            <a:spLocks noChangeArrowheads="1"/>
          </p:cNvSpPr>
          <p:nvPr/>
        </p:nvSpPr>
        <p:spPr bwMode="auto">
          <a:xfrm>
            <a:off x="711200" y="5633420"/>
            <a:ext cx="8077200" cy="830997"/>
          </a:xfrm>
          <a:prstGeom prst="rect">
            <a:avLst/>
          </a:prstGeom>
          <a:noFill/>
          <a:ln w="9525">
            <a:noFill/>
            <a:miter lim="800000"/>
            <a:headEnd/>
            <a:tailEnd/>
          </a:ln>
          <a:effectLst>
            <a:glow rad="101600">
              <a:schemeClr val="bg1">
                <a:alpha val="50000"/>
              </a:schemeClr>
            </a:glow>
          </a:effectLst>
        </p:spPr>
        <p:txBody>
          <a:bodyPr wrap="square">
            <a:spAutoFit/>
          </a:bodyPr>
          <a:lstStyle/>
          <a:p>
            <a:r>
              <a:rPr lang="en-US" sz="1200" dirty="0" smtClean="0">
                <a:solidFill>
                  <a:srgbClr val="7F7F7F"/>
                </a:solidFill>
              </a:rPr>
              <a:t>This hypothetical illustration is intended to demonstrate compounding and is not intended to illustrate the performance of any actual program. </a:t>
            </a:r>
            <a:r>
              <a:rPr lang="en-US" sz="1200" dirty="0">
                <a:solidFill>
                  <a:srgbClr val="7F7F7F"/>
                </a:solidFill>
              </a:rPr>
              <a:t>The hypothetical </a:t>
            </a:r>
            <a:r>
              <a:rPr lang="en-US" sz="1200" dirty="0" smtClean="0">
                <a:solidFill>
                  <a:srgbClr val="7F7F7F"/>
                </a:solidFill>
              </a:rPr>
              <a:t>illustration shows </a:t>
            </a:r>
            <a:r>
              <a:rPr lang="en-US" sz="1200" dirty="0">
                <a:solidFill>
                  <a:srgbClr val="7F7F7F"/>
                </a:solidFill>
              </a:rPr>
              <a:t>a constant rate of return, whereas actual rates of return may fluctuate. Account values were obtained by using a nominal rate of return compounded monthly. Contributions are made at the beginning of the period.</a:t>
            </a:r>
          </a:p>
        </p:txBody>
      </p:sp>
      <p:sp>
        <p:nvSpPr>
          <p:cNvPr id="8" name="TextBox 29"/>
          <p:cNvSpPr txBox="1">
            <a:spLocks noChangeArrowheads="1"/>
          </p:cNvSpPr>
          <p:nvPr/>
        </p:nvSpPr>
        <p:spPr bwMode="auto">
          <a:xfrm>
            <a:off x="808663" y="3512820"/>
            <a:ext cx="1278576" cy="600164"/>
          </a:xfrm>
          <a:prstGeom prst="rect">
            <a:avLst/>
          </a:prstGeom>
          <a:noFill/>
          <a:ln w="9525">
            <a:noFill/>
            <a:miter lim="800000"/>
            <a:headEnd/>
            <a:tailEnd/>
          </a:ln>
        </p:spPr>
        <p:txBody>
          <a:bodyPr wrap="square">
            <a:spAutoFit/>
          </a:bodyPr>
          <a:lstStyle/>
          <a:p>
            <a:r>
              <a:rPr lang="en-US" sz="1100" b="1" dirty="0" smtClean="0">
                <a:solidFill>
                  <a:srgbClr val="7F7F7F"/>
                </a:solidFill>
              </a:rPr>
              <a:t>Total Savings</a:t>
            </a:r>
          </a:p>
          <a:p>
            <a:endParaRPr lang="en-US" sz="1100" b="1" dirty="0" smtClean="0">
              <a:solidFill>
                <a:srgbClr val="7F7F7F"/>
              </a:solidFill>
            </a:endParaRPr>
          </a:p>
          <a:p>
            <a:r>
              <a:rPr lang="en-US" sz="1100" b="1" dirty="0" smtClean="0">
                <a:solidFill>
                  <a:srgbClr val="7F7F7F"/>
                </a:solidFill>
              </a:rPr>
              <a:t>Forfeited Savings </a:t>
            </a:r>
            <a:endParaRPr lang="en-US" sz="1100" b="1" dirty="0">
              <a:solidFill>
                <a:srgbClr val="7F7F7F"/>
              </a:solidFill>
            </a:endParaRPr>
          </a:p>
        </p:txBody>
      </p:sp>
      <p:graphicFrame>
        <p:nvGraphicFramePr>
          <p:cNvPr id="5" name="Chart 4"/>
          <p:cNvGraphicFramePr/>
          <p:nvPr>
            <p:extLst>
              <p:ext uri="{D42A27DB-BD31-4B8C-83A1-F6EECF244321}">
                <p14:modId xmlns:p14="http://schemas.microsoft.com/office/powerpoint/2010/main" val="2915220807"/>
              </p:ext>
            </p:extLst>
          </p:nvPr>
        </p:nvGraphicFramePr>
        <p:xfrm>
          <a:off x="2121537" y="1295824"/>
          <a:ext cx="6650987" cy="443399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85889" y="3569778"/>
            <a:ext cx="153296" cy="153296"/>
          </a:xfrm>
          <a:prstGeom prst="rect">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91269" y="3896081"/>
            <a:ext cx="153296" cy="153296"/>
          </a:xfrm>
          <a:prstGeom prst="rect">
            <a:avLst/>
          </a:prstGeom>
          <a:solidFill>
            <a:srgbClr val="0062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5601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dirty="0" smtClean="0"/>
              <a:t>Small Picture or Big Picture?</a:t>
            </a:r>
          </a:p>
        </p:txBody>
      </p:sp>
      <p:sp>
        <p:nvSpPr>
          <p:cNvPr id="112643" name="Content Placeholder 2"/>
          <p:cNvSpPr>
            <a:spLocks noGrp="1"/>
          </p:cNvSpPr>
          <p:nvPr>
            <p:ph type="body" sz="quarter" idx="20"/>
          </p:nvPr>
        </p:nvSpPr>
        <p:spPr>
          <a:xfrm>
            <a:off x="497377" y="441637"/>
            <a:ext cx="1738938" cy="270843"/>
          </a:xfrm>
        </p:spPr>
        <p:txBody>
          <a:bodyPr/>
          <a:lstStyle/>
          <a:p>
            <a:r>
              <a:rPr lang="en-US" dirty="0"/>
              <a:t>STAYING ON TRACK</a:t>
            </a:r>
            <a:endParaRPr lang="en-US" b="1" dirty="0"/>
          </a:p>
        </p:txBody>
      </p:sp>
      <p:sp>
        <p:nvSpPr>
          <p:cNvPr id="2" name="Text Placeholder 1"/>
          <p:cNvSpPr>
            <a:spLocks noGrp="1"/>
          </p:cNvSpPr>
          <p:nvPr>
            <p:ph type="body" sz="quarter" idx="21"/>
          </p:nvPr>
        </p:nvSpPr>
        <p:spPr>
          <a:xfrm>
            <a:off x="529360" y="2127663"/>
            <a:ext cx="7700240" cy="2400657"/>
          </a:xfrm>
        </p:spPr>
        <p:txBody>
          <a:bodyPr/>
          <a:lstStyle/>
          <a:p>
            <a:pPr marL="342900" indent="0">
              <a:buNone/>
            </a:pPr>
            <a:r>
              <a:rPr lang="en-US" b="1" dirty="0"/>
              <a:t>Big Picture</a:t>
            </a:r>
          </a:p>
          <a:p>
            <a:pPr>
              <a:buClr>
                <a:schemeClr val="bg1">
                  <a:lumMod val="75000"/>
                </a:schemeClr>
              </a:buClr>
            </a:pPr>
            <a:r>
              <a:rPr lang="en-US" dirty="0">
                <a:solidFill>
                  <a:srgbClr val="BFBFBF"/>
                </a:solidFill>
              </a:rPr>
              <a:t>Recognize that small contributions added over time can make a big difference</a:t>
            </a:r>
          </a:p>
          <a:p>
            <a:r>
              <a:rPr lang="en-US" dirty="0"/>
              <a:t>Understand dollar cost averaging</a:t>
            </a:r>
          </a:p>
          <a:p>
            <a:pPr lvl="1"/>
            <a:endParaRPr lang="en-US" dirty="0"/>
          </a:p>
          <a:p>
            <a:endParaRPr lang="en-US" dirty="0"/>
          </a:p>
        </p:txBody>
      </p:sp>
      <p:sp>
        <p:nvSpPr>
          <p:cNvPr id="11"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09-12</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227857530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3"/>
          <p:cNvSpPr>
            <a:spLocks noGrp="1" noChangeArrowheads="1"/>
          </p:cNvSpPr>
          <p:nvPr>
            <p:ph type="title"/>
          </p:nvPr>
        </p:nvSpPr>
        <p:spPr/>
        <p:txBody>
          <a:bodyPr/>
          <a:lstStyle/>
          <a:p>
            <a:r>
              <a:rPr lang="en-US" sz="2800" dirty="0"/>
              <a:t>Dollar C</a:t>
            </a:r>
            <a:r>
              <a:rPr lang="en-US" sz="2800" dirty="0" smtClean="0"/>
              <a:t>ost Averaging:</a:t>
            </a:r>
            <a:br>
              <a:rPr lang="en-US" sz="2800" dirty="0" smtClean="0"/>
            </a:br>
            <a:r>
              <a:rPr lang="en-US" sz="2800" dirty="0" smtClean="0"/>
              <a:t>Which </a:t>
            </a:r>
            <a:r>
              <a:rPr lang="en-US" sz="2800" dirty="0"/>
              <a:t>i</a:t>
            </a:r>
            <a:r>
              <a:rPr lang="en-US" sz="2800" dirty="0" smtClean="0"/>
              <a:t>nvestment </a:t>
            </a:r>
            <a:r>
              <a:rPr lang="en-US" sz="2800" dirty="0"/>
              <a:t>l</a:t>
            </a:r>
            <a:r>
              <a:rPr lang="en-US" sz="2800" dirty="0" smtClean="0"/>
              <a:t>ooks </a:t>
            </a:r>
            <a:r>
              <a:rPr lang="en-US" sz="2800" dirty="0"/>
              <a:t>b</a:t>
            </a:r>
            <a:r>
              <a:rPr lang="en-US" sz="2800" dirty="0" smtClean="0"/>
              <a:t>est</a:t>
            </a:r>
            <a:r>
              <a:rPr lang="en-US" sz="2800" dirty="0"/>
              <a:t>?</a:t>
            </a:r>
          </a:p>
        </p:txBody>
      </p:sp>
      <p:sp>
        <p:nvSpPr>
          <p:cNvPr id="4" name="Text Placeholder 3"/>
          <p:cNvSpPr>
            <a:spLocks noGrp="1"/>
          </p:cNvSpPr>
          <p:nvPr>
            <p:ph type="body" sz="quarter" idx="20"/>
          </p:nvPr>
        </p:nvSpPr>
        <p:spPr>
          <a:xfrm>
            <a:off x="497377" y="441637"/>
            <a:ext cx="1738938" cy="270843"/>
          </a:xfrm>
        </p:spPr>
        <p:txBody>
          <a:bodyPr/>
          <a:lstStyle/>
          <a:p>
            <a:r>
              <a:rPr lang="en-US" dirty="0"/>
              <a:t>STAYING ON TRACK</a:t>
            </a:r>
            <a:endParaRPr lang="en-US" b="1" dirty="0"/>
          </a:p>
        </p:txBody>
      </p:sp>
      <p:sp>
        <p:nvSpPr>
          <p:cNvPr id="14"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09-13</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graphicFrame>
        <p:nvGraphicFramePr>
          <p:cNvPr id="6" name="Chart 5"/>
          <p:cNvGraphicFramePr/>
          <p:nvPr>
            <p:extLst>
              <p:ext uri="{D42A27DB-BD31-4B8C-83A1-F6EECF244321}">
                <p14:modId xmlns:p14="http://schemas.microsoft.com/office/powerpoint/2010/main" val="3552046812"/>
              </p:ext>
            </p:extLst>
          </p:nvPr>
        </p:nvGraphicFramePr>
        <p:xfrm>
          <a:off x="1209398" y="2421761"/>
          <a:ext cx="7020202" cy="1565925"/>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3606596" y="2229954"/>
            <a:ext cx="2031325" cy="369332"/>
          </a:xfrm>
          <a:prstGeom prst="rect">
            <a:avLst/>
          </a:prstGeom>
          <a:noFill/>
        </p:spPr>
        <p:txBody>
          <a:bodyPr wrap="none" rtlCol="0">
            <a:spAutoFit/>
          </a:bodyPr>
          <a:lstStyle/>
          <a:p>
            <a:pPr algn="ctr"/>
            <a:r>
              <a:rPr lang="en-US" dirty="0" smtClean="0">
                <a:solidFill>
                  <a:srgbClr val="7F7F7F"/>
                </a:solidFill>
              </a:rPr>
              <a:t>Volatile Investment</a:t>
            </a:r>
            <a:endParaRPr lang="en-US" dirty="0">
              <a:solidFill>
                <a:srgbClr val="7F7F7F"/>
              </a:solidFill>
            </a:endParaRPr>
          </a:p>
        </p:txBody>
      </p:sp>
      <p:sp>
        <p:nvSpPr>
          <p:cNvPr id="247808" name="TextBox 247807"/>
          <p:cNvSpPr txBox="1"/>
          <p:nvPr/>
        </p:nvSpPr>
        <p:spPr>
          <a:xfrm>
            <a:off x="1050884" y="2156996"/>
            <a:ext cx="870626" cy="461665"/>
          </a:xfrm>
          <a:prstGeom prst="rect">
            <a:avLst/>
          </a:prstGeom>
          <a:noFill/>
        </p:spPr>
        <p:txBody>
          <a:bodyPr wrap="none" rtlCol="0">
            <a:spAutoFit/>
          </a:bodyPr>
          <a:lstStyle/>
          <a:p>
            <a:pPr algn="ctr"/>
            <a:r>
              <a:rPr lang="en-US" sz="1200" dirty="0" smtClean="0">
                <a:solidFill>
                  <a:srgbClr val="7F7F7F"/>
                </a:solidFill>
              </a:rPr>
              <a:t>Cost per</a:t>
            </a:r>
            <a:br>
              <a:rPr lang="en-US" sz="1200" dirty="0" smtClean="0">
                <a:solidFill>
                  <a:srgbClr val="7F7F7F"/>
                </a:solidFill>
              </a:rPr>
            </a:br>
            <a:r>
              <a:rPr lang="en-US" sz="1200" dirty="0" smtClean="0">
                <a:solidFill>
                  <a:srgbClr val="7F7F7F"/>
                </a:solidFill>
              </a:rPr>
              <a:t>unit/share</a:t>
            </a:r>
            <a:endParaRPr lang="en-US" sz="1200" dirty="0">
              <a:solidFill>
                <a:srgbClr val="7F7F7F"/>
              </a:solidFill>
            </a:endParaRPr>
          </a:p>
        </p:txBody>
      </p:sp>
      <p:sp>
        <p:nvSpPr>
          <p:cNvPr id="34" name="TextBox 33"/>
          <p:cNvSpPr txBox="1"/>
          <p:nvPr/>
        </p:nvSpPr>
        <p:spPr>
          <a:xfrm>
            <a:off x="3715099" y="3889236"/>
            <a:ext cx="1814319" cy="276999"/>
          </a:xfrm>
          <a:prstGeom prst="rect">
            <a:avLst/>
          </a:prstGeom>
          <a:noFill/>
        </p:spPr>
        <p:txBody>
          <a:bodyPr wrap="none" rtlCol="0">
            <a:spAutoFit/>
          </a:bodyPr>
          <a:lstStyle/>
          <a:p>
            <a:pPr algn="ctr"/>
            <a:r>
              <a:rPr lang="en-US" sz="1200" dirty="0" smtClean="0">
                <a:solidFill>
                  <a:srgbClr val="7F7F7F"/>
                </a:solidFill>
              </a:rPr>
              <a:t>12 months of investment</a:t>
            </a:r>
            <a:endParaRPr lang="en-US" sz="1200" dirty="0">
              <a:solidFill>
                <a:srgbClr val="7F7F7F"/>
              </a:solidFill>
            </a:endParaRPr>
          </a:p>
        </p:txBody>
      </p:sp>
      <p:graphicFrame>
        <p:nvGraphicFramePr>
          <p:cNvPr id="39" name="Chart 38"/>
          <p:cNvGraphicFramePr/>
          <p:nvPr>
            <p:extLst>
              <p:ext uri="{D42A27DB-BD31-4B8C-83A1-F6EECF244321}">
                <p14:modId xmlns:p14="http://schemas.microsoft.com/office/powerpoint/2010/main" val="2920755760"/>
              </p:ext>
            </p:extLst>
          </p:nvPr>
        </p:nvGraphicFramePr>
        <p:xfrm>
          <a:off x="1361798" y="4595210"/>
          <a:ext cx="7020202" cy="1565925"/>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Box 39"/>
          <p:cNvSpPr txBox="1"/>
          <p:nvPr/>
        </p:nvSpPr>
        <p:spPr>
          <a:xfrm>
            <a:off x="3778233" y="4403403"/>
            <a:ext cx="1992853" cy="369332"/>
          </a:xfrm>
          <a:prstGeom prst="rect">
            <a:avLst/>
          </a:prstGeom>
          <a:noFill/>
        </p:spPr>
        <p:txBody>
          <a:bodyPr wrap="none" rtlCol="0">
            <a:spAutoFit/>
          </a:bodyPr>
          <a:lstStyle/>
          <a:p>
            <a:pPr algn="ctr"/>
            <a:r>
              <a:rPr lang="en-US" dirty="0" smtClean="0">
                <a:solidFill>
                  <a:srgbClr val="7F7F7F"/>
                </a:solidFill>
              </a:rPr>
              <a:t>Steady Investment</a:t>
            </a:r>
            <a:endParaRPr lang="en-US" dirty="0">
              <a:solidFill>
                <a:srgbClr val="7F7F7F"/>
              </a:solidFill>
            </a:endParaRPr>
          </a:p>
        </p:txBody>
      </p:sp>
      <p:sp>
        <p:nvSpPr>
          <p:cNvPr id="41" name="TextBox 40"/>
          <p:cNvSpPr txBox="1"/>
          <p:nvPr/>
        </p:nvSpPr>
        <p:spPr>
          <a:xfrm>
            <a:off x="1203284" y="4330445"/>
            <a:ext cx="870626" cy="461665"/>
          </a:xfrm>
          <a:prstGeom prst="rect">
            <a:avLst/>
          </a:prstGeom>
          <a:noFill/>
        </p:spPr>
        <p:txBody>
          <a:bodyPr wrap="none" rtlCol="0">
            <a:spAutoFit/>
          </a:bodyPr>
          <a:lstStyle/>
          <a:p>
            <a:pPr algn="ctr"/>
            <a:r>
              <a:rPr lang="en-US" sz="1200" dirty="0" smtClean="0">
                <a:solidFill>
                  <a:srgbClr val="7F7F7F"/>
                </a:solidFill>
              </a:rPr>
              <a:t>Cost per</a:t>
            </a:r>
            <a:br>
              <a:rPr lang="en-US" sz="1200" dirty="0" smtClean="0">
                <a:solidFill>
                  <a:srgbClr val="7F7F7F"/>
                </a:solidFill>
              </a:rPr>
            </a:br>
            <a:r>
              <a:rPr lang="en-US" sz="1200" dirty="0" smtClean="0">
                <a:solidFill>
                  <a:srgbClr val="7F7F7F"/>
                </a:solidFill>
              </a:rPr>
              <a:t>unit/share</a:t>
            </a:r>
            <a:endParaRPr lang="en-US" sz="1200" dirty="0">
              <a:solidFill>
                <a:srgbClr val="7F7F7F"/>
              </a:solidFill>
            </a:endParaRPr>
          </a:p>
        </p:txBody>
      </p:sp>
      <p:sp>
        <p:nvSpPr>
          <p:cNvPr id="42" name="TextBox 41"/>
          <p:cNvSpPr txBox="1"/>
          <p:nvPr/>
        </p:nvSpPr>
        <p:spPr>
          <a:xfrm>
            <a:off x="3867499" y="6062685"/>
            <a:ext cx="1814319" cy="276999"/>
          </a:xfrm>
          <a:prstGeom prst="rect">
            <a:avLst/>
          </a:prstGeom>
          <a:noFill/>
        </p:spPr>
        <p:txBody>
          <a:bodyPr wrap="none" rtlCol="0">
            <a:spAutoFit/>
          </a:bodyPr>
          <a:lstStyle/>
          <a:p>
            <a:pPr algn="ctr"/>
            <a:r>
              <a:rPr lang="en-US" sz="1200" dirty="0" smtClean="0">
                <a:solidFill>
                  <a:srgbClr val="7F7F7F"/>
                </a:solidFill>
              </a:rPr>
              <a:t>12 months of investment</a:t>
            </a:r>
            <a:endParaRPr lang="en-US" sz="1200" dirty="0">
              <a:solidFill>
                <a:srgbClr val="7F7F7F"/>
              </a:solidFill>
            </a:endParaRPr>
          </a:p>
        </p:txBody>
      </p:sp>
    </p:spTree>
    <p:extLst>
      <p:ext uri="{BB962C8B-B14F-4D97-AF65-F5344CB8AC3E}">
        <p14:creationId xmlns:p14="http://schemas.microsoft.com/office/powerpoint/2010/main" val="52861915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1363948748"/>
              </p:ext>
            </p:extLst>
          </p:nvPr>
        </p:nvGraphicFramePr>
        <p:xfrm>
          <a:off x="5099365" y="2393772"/>
          <a:ext cx="3675560" cy="1565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539404568"/>
              </p:ext>
            </p:extLst>
          </p:nvPr>
        </p:nvGraphicFramePr>
        <p:xfrm>
          <a:off x="1301290" y="2393772"/>
          <a:ext cx="3852304" cy="1565925"/>
        </p:xfrm>
        <a:graphic>
          <a:graphicData uri="http://schemas.openxmlformats.org/drawingml/2006/chart">
            <c:chart xmlns:c="http://schemas.openxmlformats.org/drawingml/2006/chart" xmlns:r="http://schemas.openxmlformats.org/officeDocument/2006/relationships" r:id="rId4"/>
          </a:graphicData>
        </a:graphic>
      </p:graphicFrame>
      <p:sp>
        <p:nvSpPr>
          <p:cNvPr id="245762" name="Rectangle 2"/>
          <p:cNvSpPr>
            <a:spLocks noGrp="1" noChangeArrowheads="1"/>
          </p:cNvSpPr>
          <p:nvPr>
            <p:ph type="title"/>
          </p:nvPr>
        </p:nvSpPr>
        <p:spPr>
          <a:xfrm>
            <a:off x="529360" y="1606132"/>
            <a:ext cx="7700240" cy="492443"/>
          </a:xfrm>
        </p:spPr>
        <p:txBody>
          <a:bodyPr/>
          <a:lstStyle/>
          <a:p>
            <a:r>
              <a:rPr lang="en-US" sz="2800" dirty="0"/>
              <a:t>Dollar C</a:t>
            </a:r>
            <a:r>
              <a:rPr lang="en-US" sz="2800" dirty="0" smtClean="0"/>
              <a:t>ost Averaging:</a:t>
            </a:r>
            <a:r>
              <a:rPr lang="en-US" sz="2800" dirty="0"/>
              <a:t/>
            </a:r>
            <a:br>
              <a:rPr lang="en-US" sz="2800" dirty="0"/>
            </a:br>
            <a:r>
              <a:rPr lang="en-US" sz="2800" dirty="0" smtClean="0"/>
              <a:t>Which investment looks best</a:t>
            </a:r>
            <a:r>
              <a:rPr lang="en-US" sz="2800" dirty="0"/>
              <a:t>?</a:t>
            </a:r>
          </a:p>
        </p:txBody>
      </p:sp>
      <p:sp>
        <p:nvSpPr>
          <p:cNvPr id="2" name="Text Placeholder 1"/>
          <p:cNvSpPr>
            <a:spLocks noGrp="1"/>
          </p:cNvSpPr>
          <p:nvPr>
            <p:ph type="body" sz="quarter" idx="20"/>
          </p:nvPr>
        </p:nvSpPr>
        <p:spPr>
          <a:xfrm>
            <a:off x="497377" y="441637"/>
            <a:ext cx="1738938" cy="270843"/>
          </a:xfrm>
        </p:spPr>
        <p:txBody>
          <a:bodyPr/>
          <a:lstStyle/>
          <a:p>
            <a:r>
              <a:rPr lang="en-US" dirty="0"/>
              <a:t>STAYING ON TRACK</a:t>
            </a:r>
            <a:endParaRPr lang="en-US" b="1" dirty="0"/>
          </a:p>
        </p:txBody>
      </p:sp>
      <p:sp>
        <p:nvSpPr>
          <p:cNvPr id="245769" name="Text Box 9"/>
          <p:cNvSpPr txBox="1">
            <a:spLocks noChangeArrowheads="1"/>
          </p:cNvSpPr>
          <p:nvPr/>
        </p:nvSpPr>
        <p:spPr bwMode="auto">
          <a:xfrm>
            <a:off x="529360" y="3703891"/>
            <a:ext cx="8007350" cy="1115947"/>
          </a:xfrm>
          <a:prstGeom prst="rect">
            <a:avLst/>
          </a:prstGeom>
          <a:noFill/>
          <a:ln w="12700">
            <a:noFill/>
            <a:miter lim="800000"/>
            <a:headEnd/>
            <a:tailEnd/>
          </a:ln>
          <a:effectLst/>
        </p:spPr>
        <p:txBody>
          <a:bodyPr>
            <a:spAutoFit/>
          </a:bodyPr>
          <a:lstStyle/>
          <a:p>
            <a:pPr marL="1147763" indent="-1147763" eaLnBrk="0" hangingPunct="0">
              <a:lnSpc>
                <a:spcPct val="85000"/>
              </a:lnSpc>
              <a:spcAft>
                <a:spcPts val="400"/>
              </a:spcAft>
              <a:tabLst>
                <a:tab pos="971550" algn="l"/>
                <a:tab pos="3263900" algn="r"/>
                <a:tab pos="4743450" algn="l"/>
                <a:tab pos="7607300" algn="r"/>
              </a:tabLst>
            </a:pPr>
            <a:r>
              <a:rPr lang="en-US" sz="2100" b="1" dirty="0">
                <a:solidFill>
                  <a:srgbClr val="7F7F7F"/>
                </a:solidFill>
              </a:rPr>
              <a:t>Invest: 	$1,200 ($100/month) 	$1,200 ($100/month)	</a:t>
            </a:r>
          </a:p>
          <a:p>
            <a:pPr marL="1147763" indent="-1147763" eaLnBrk="0" hangingPunct="0">
              <a:spcAft>
                <a:spcPts val="400"/>
              </a:spcAft>
              <a:tabLst>
                <a:tab pos="971550" algn="l"/>
                <a:tab pos="3263900" algn="r"/>
                <a:tab pos="4743450" algn="l"/>
                <a:tab pos="7607300" algn="r"/>
              </a:tabLst>
            </a:pPr>
            <a:r>
              <a:rPr lang="en-US" sz="2100" b="1" dirty="0">
                <a:solidFill>
                  <a:srgbClr val="7F7F7F"/>
                </a:solidFill>
              </a:rPr>
              <a:t>Shares:	</a:t>
            </a:r>
            <a:r>
              <a:rPr lang="en-US" sz="2100" b="1" dirty="0" smtClean="0">
                <a:solidFill>
                  <a:srgbClr val="7F7F7F"/>
                </a:solidFill>
              </a:rPr>
              <a:t>113.86</a:t>
            </a:r>
            <a:r>
              <a:rPr lang="en-US" sz="2100" b="1" dirty="0">
                <a:solidFill>
                  <a:srgbClr val="7F7F7F"/>
                </a:solidFill>
              </a:rPr>
              <a:t>	          	120.88</a:t>
            </a:r>
          </a:p>
          <a:p>
            <a:pPr marL="1147763" indent="-1147763" eaLnBrk="0" hangingPunct="0">
              <a:spcAft>
                <a:spcPts val="400"/>
              </a:spcAft>
              <a:tabLst>
                <a:tab pos="971550" algn="l"/>
                <a:tab pos="3263900" algn="r"/>
                <a:tab pos="4743450" algn="l"/>
                <a:tab pos="7607300" algn="r"/>
              </a:tabLst>
            </a:pPr>
            <a:r>
              <a:rPr lang="en-US" sz="2100" b="1" dirty="0">
                <a:solidFill>
                  <a:srgbClr val="7F7F7F"/>
                </a:solidFill>
              </a:rPr>
              <a:t>Value</a:t>
            </a:r>
            <a:r>
              <a:rPr lang="en-US" sz="2100" b="1" dirty="0" smtClean="0">
                <a:solidFill>
                  <a:srgbClr val="7F7F7F"/>
                </a:solidFill>
              </a:rPr>
              <a:t>:	$</a:t>
            </a:r>
            <a:r>
              <a:rPr lang="en-US" sz="2100" b="1" dirty="0">
                <a:solidFill>
                  <a:srgbClr val="7F7F7F"/>
                </a:solidFill>
              </a:rPr>
              <a:t>1,264	          	$1,269</a:t>
            </a:r>
          </a:p>
        </p:txBody>
      </p:sp>
      <p:sp>
        <p:nvSpPr>
          <p:cNvPr id="245771" name="Text Box 11"/>
          <p:cNvSpPr txBox="1">
            <a:spLocks noChangeArrowheads="1"/>
          </p:cNvSpPr>
          <p:nvPr/>
        </p:nvSpPr>
        <p:spPr bwMode="auto">
          <a:xfrm>
            <a:off x="5767594" y="2443416"/>
            <a:ext cx="2339102" cy="415498"/>
          </a:xfrm>
          <a:prstGeom prst="rect">
            <a:avLst/>
          </a:prstGeom>
          <a:noFill/>
          <a:ln w="9525">
            <a:noFill/>
            <a:miter lim="800000"/>
            <a:headEnd/>
            <a:tailEnd/>
          </a:ln>
          <a:effectLst/>
        </p:spPr>
        <p:txBody>
          <a:bodyPr wrap="none">
            <a:spAutoFit/>
          </a:bodyPr>
          <a:lstStyle/>
          <a:p>
            <a:pPr algn="ctr" eaLnBrk="0" hangingPunct="0"/>
            <a:r>
              <a:rPr lang="en-US" sz="2100" b="1" dirty="0">
                <a:solidFill>
                  <a:srgbClr val="7F7F7F"/>
                </a:solidFill>
              </a:rPr>
              <a:t>Volatile Investment</a:t>
            </a:r>
          </a:p>
        </p:txBody>
      </p:sp>
      <p:sp>
        <p:nvSpPr>
          <p:cNvPr id="245772" name="Text Box 12"/>
          <p:cNvSpPr txBox="1">
            <a:spLocks noChangeArrowheads="1"/>
          </p:cNvSpPr>
          <p:nvPr/>
        </p:nvSpPr>
        <p:spPr bwMode="auto">
          <a:xfrm>
            <a:off x="2083539" y="2443416"/>
            <a:ext cx="2287806" cy="415498"/>
          </a:xfrm>
          <a:prstGeom prst="rect">
            <a:avLst/>
          </a:prstGeom>
          <a:noFill/>
          <a:ln w="9525">
            <a:noFill/>
            <a:miter lim="800000"/>
            <a:headEnd/>
            <a:tailEnd/>
          </a:ln>
          <a:effectLst/>
        </p:spPr>
        <p:txBody>
          <a:bodyPr wrap="none">
            <a:spAutoFit/>
          </a:bodyPr>
          <a:lstStyle/>
          <a:p>
            <a:pPr algn="ctr" eaLnBrk="0" hangingPunct="0"/>
            <a:r>
              <a:rPr lang="en-US" sz="2100" b="1" dirty="0">
                <a:solidFill>
                  <a:srgbClr val="7F7F7F"/>
                </a:solidFill>
              </a:rPr>
              <a:t>Steady Investment</a:t>
            </a:r>
          </a:p>
        </p:txBody>
      </p:sp>
      <p:sp>
        <p:nvSpPr>
          <p:cNvPr id="245774" name="Text Box 14"/>
          <p:cNvSpPr txBox="1">
            <a:spLocks noChangeArrowheads="1"/>
          </p:cNvSpPr>
          <p:nvPr/>
        </p:nvSpPr>
        <p:spPr bwMode="auto">
          <a:xfrm>
            <a:off x="529360" y="6000042"/>
            <a:ext cx="8005040" cy="461665"/>
          </a:xfrm>
          <a:prstGeom prst="rect">
            <a:avLst/>
          </a:prstGeom>
          <a:noFill/>
          <a:ln w="12700">
            <a:noFill/>
            <a:miter lim="800000"/>
            <a:headEnd/>
            <a:tailEnd/>
          </a:ln>
          <a:effectLst>
            <a:glow rad="101600">
              <a:schemeClr val="bg1">
                <a:alpha val="50000"/>
              </a:schemeClr>
            </a:glow>
          </a:effectLst>
        </p:spPr>
        <p:txBody>
          <a:bodyPr wrap="square">
            <a:spAutoFit/>
          </a:bodyPr>
          <a:lstStyle/>
          <a:p>
            <a:pPr eaLnBrk="0" hangingPunct="0"/>
            <a:r>
              <a:rPr lang="en-US" sz="1200" dirty="0">
                <a:solidFill>
                  <a:srgbClr val="7F7F7F"/>
                </a:solidFill>
              </a:rPr>
              <a:t>Dollar cost averaging involves continuous investments regardless of fluctuating price </a:t>
            </a:r>
            <a:r>
              <a:rPr lang="en-US" sz="1200" dirty="0" smtClean="0">
                <a:solidFill>
                  <a:srgbClr val="7F7F7F"/>
                </a:solidFill>
              </a:rPr>
              <a:t>levels, </a:t>
            </a:r>
            <a:r>
              <a:rPr lang="en-US" sz="1200" dirty="0">
                <a:solidFill>
                  <a:srgbClr val="7F7F7F"/>
                </a:solidFill>
              </a:rPr>
              <a:t>and an investor should consider their ability to continue purchases through periods of low price levels.</a:t>
            </a:r>
          </a:p>
        </p:txBody>
      </p:sp>
      <p:sp>
        <p:nvSpPr>
          <p:cNvPr id="9"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09-14</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213057985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838200" y="2133600"/>
            <a:ext cx="7886700" cy="4241800"/>
          </a:xfrm>
          <a:prstGeom prst="roundRect">
            <a:avLst>
              <a:gd name="adj" fmla="val 0"/>
            </a:avLst>
          </a:prstGeom>
          <a:solidFill>
            <a:srgbClr val="F7EED4"/>
          </a:solidFill>
          <a:ln>
            <a:noFill/>
          </a:ln>
          <a:effectLst/>
          <a:scene3d>
            <a:camera prst="orthographicFront"/>
            <a:lightRig rig="threePt" dir="t">
              <a:rot lat="0" lon="0" rev="540000"/>
            </a:lightRig>
          </a:scene3d>
          <a:sp3d prstMaterial="matte">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7" name="Chart 6"/>
          <p:cNvGraphicFramePr/>
          <p:nvPr>
            <p:extLst>
              <p:ext uri="{D42A27DB-BD31-4B8C-83A1-F6EECF244321}">
                <p14:modId xmlns:p14="http://schemas.microsoft.com/office/powerpoint/2010/main" val="1569033054"/>
              </p:ext>
            </p:extLst>
          </p:nvPr>
        </p:nvGraphicFramePr>
        <p:xfrm>
          <a:off x="1144875" y="2771225"/>
          <a:ext cx="6869806" cy="3492744"/>
        </p:xfrm>
        <a:graphic>
          <a:graphicData uri="http://schemas.openxmlformats.org/drawingml/2006/chart">
            <c:chart xmlns:c="http://schemas.openxmlformats.org/drawingml/2006/chart" xmlns:r="http://schemas.openxmlformats.org/officeDocument/2006/relationships" r:id="rId3"/>
          </a:graphicData>
        </a:graphic>
      </p:graphicFrame>
      <p:sp>
        <p:nvSpPr>
          <p:cNvPr id="2052" name="Title 1"/>
          <p:cNvSpPr>
            <a:spLocks noGrp="1"/>
          </p:cNvSpPr>
          <p:nvPr>
            <p:ph type="title"/>
          </p:nvPr>
        </p:nvSpPr>
        <p:spPr/>
        <p:txBody>
          <a:bodyPr/>
          <a:lstStyle/>
          <a:p>
            <a:r>
              <a:rPr lang="en-US" dirty="0" smtClean="0"/>
              <a:t>Keep a Long-Term Perspective</a:t>
            </a:r>
          </a:p>
        </p:txBody>
      </p:sp>
      <p:sp>
        <p:nvSpPr>
          <p:cNvPr id="2051" name="Content Placeholder 2"/>
          <p:cNvSpPr>
            <a:spLocks noGrp="1"/>
          </p:cNvSpPr>
          <p:nvPr>
            <p:ph type="body" sz="quarter" idx="20"/>
          </p:nvPr>
        </p:nvSpPr>
        <p:spPr>
          <a:xfrm>
            <a:off x="497377" y="441637"/>
            <a:ext cx="1738938" cy="270843"/>
          </a:xfrm>
        </p:spPr>
        <p:txBody>
          <a:bodyPr/>
          <a:lstStyle/>
          <a:p>
            <a:r>
              <a:rPr lang="en-US" dirty="0" smtClean="0"/>
              <a:t>STAYING ON TRACK</a:t>
            </a:r>
            <a:endParaRPr lang="en-US" dirty="0"/>
          </a:p>
        </p:txBody>
      </p:sp>
      <p:sp>
        <p:nvSpPr>
          <p:cNvPr id="2" name="Text Placeholder 1"/>
          <p:cNvSpPr>
            <a:spLocks noGrp="1"/>
          </p:cNvSpPr>
          <p:nvPr>
            <p:ph type="body" sz="quarter" idx="21"/>
          </p:nvPr>
        </p:nvSpPr>
        <p:spPr/>
        <p:txBody>
          <a:bodyPr/>
          <a:lstStyle/>
          <a:p>
            <a:r>
              <a:rPr lang="en-US" smtClean="0"/>
              <a:t>Don’t try to time the market…</a:t>
            </a:r>
          </a:p>
          <a:p>
            <a:endParaRPr lang="en-US" dirty="0"/>
          </a:p>
        </p:txBody>
      </p:sp>
      <p:sp>
        <p:nvSpPr>
          <p:cNvPr id="32" name="Rectangle 5"/>
          <p:cNvSpPr txBox="1">
            <a:spLocks noChangeArrowheads="1"/>
          </p:cNvSpPr>
          <p:nvPr/>
        </p:nvSpPr>
        <p:spPr bwMode="auto">
          <a:xfrm>
            <a:off x="4827522" y="6073158"/>
            <a:ext cx="3893145" cy="327025"/>
          </a:xfrm>
          <a:prstGeom prst="rect">
            <a:avLst/>
          </a:prstGeom>
          <a:noFill/>
          <a:ln w="9525">
            <a:noFill/>
            <a:miter lim="800000"/>
            <a:headEnd/>
            <a:tailEnd/>
          </a:ln>
        </p:spPr>
        <p:txBody>
          <a:bodyPr>
            <a:prstTxWarp prst="textNoShape">
              <a:avLst/>
            </a:prstTxWarp>
          </a:bodyPr>
          <a:lstStyle/>
          <a:p>
            <a:pPr marL="3175" indent="4763"/>
            <a:r>
              <a:rPr lang="en-US" sz="1200" dirty="0">
                <a:solidFill>
                  <a:srgbClr val="7F7F7F"/>
                </a:solidFill>
                <a:cs typeface="Arial"/>
              </a:rPr>
              <a:t>Sources: FactSet, Standard &amp; Poor’s as of 12/31</a:t>
            </a:r>
            <a:r>
              <a:rPr lang="en-US" sz="1200" dirty="0" smtClean="0">
                <a:solidFill>
                  <a:srgbClr val="7F7F7F"/>
                </a:solidFill>
                <a:cs typeface="Arial"/>
              </a:rPr>
              <a:t>/2011</a:t>
            </a:r>
            <a:endParaRPr lang="en-US" sz="1200" dirty="0">
              <a:solidFill>
                <a:srgbClr val="7F7F7F"/>
              </a:solidFill>
              <a:cs typeface="Arial"/>
            </a:endParaRPr>
          </a:p>
        </p:txBody>
      </p:sp>
      <p:sp>
        <p:nvSpPr>
          <p:cNvPr id="34" name="TextBox 33"/>
          <p:cNvSpPr txBox="1"/>
          <p:nvPr/>
        </p:nvSpPr>
        <p:spPr>
          <a:xfrm>
            <a:off x="2082028" y="3440287"/>
            <a:ext cx="3341480" cy="369332"/>
          </a:xfrm>
          <a:prstGeom prst="rect">
            <a:avLst/>
          </a:prstGeom>
          <a:noFill/>
          <a:effectLst/>
        </p:spPr>
        <p:txBody>
          <a:bodyPr wrap="none" rtlCol="0">
            <a:spAutoFit/>
          </a:bodyPr>
          <a:lstStyle/>
          <a:p>
            <a:r>
              <a:rPr lang="en-US" b="1" dirty="0">
                <a:solidFill>
                  <a:srgbClr val="FFFFFF"/>
                </a:solidFill>
                <a:latin typeface="Arial Narrow"/>
                <a:cs typeface="Arial Narrow"/>
              </a:rPr>
              <a:t>Stayed fully invested all </a:t>
            </a:r>
            <a:r>
              <a:rPr lang="en-US" b="1" dirty="0" smtClean="0">
                <a:solidFill>
                  <a:srgbClr val="FFFFFF"/>
                </a:solidFill>
                <a:latin typeface="Arial Narrow"/>
                <a:cs typeface="Arial Narrow"/>
              </a:rPr>
              <a:t>5,041 </a:t>
            </a:r>
            <a:r>
              <a:rPr lang="en-US" b="1" dirty="0">
                <a:solidFill>
                  <a:srgbClr val="FFFFFF"/>
                </a:solidFill>
                <a:latin typeface="Arial Narrow"/>
                <a:cs typeface="Arial Narrow"/>
              </a:rPr>
              <a:t>days</a:t>
            </a:r>
          </a:p>
        </p:txBody>
      </p:sp>
      <p:sp>
        <p:nvSpPr>
          <p:cNvPr id="35" name="TextBox 34"/>
          <p:cNvSpPr txBox="1"/>
          <p:nvPr/>
        </p:nvSpPr>
        <p:spPr>
          <a:xfrm>
            <a:off x="2082028" y="4168420"/>
            <a:ext cx="2015546" cy="369332"/>
          </a:xfrm>
          <a:prstGeom prst="rect">
            <a:avLst/>
          </a:prstGeom>
          <a:noFill/>
          <a:effectLst/>
        </p:spPr>
        <p:txBody>
          <a:bodyPr wrap="none" rtlCol="0">
            <a:spAutoFit/>
          </a:bodyPr>
          <a:lstStyle/>
          <a:p>
            <a:r>
              <a:rPr lang="en-US" b="1" dirty="0">
                <a:solidFill>
                  <a:srgbClr val="FFFFFF"/>
                </a:solidFill>
                <a:latin typeface="Arial Narrow"/>
                <a:cs typeface="Arial Narrow"/>
              </a:rPr>
              <a:t>Missed 10 best days</a:t>
            </a:r>
          </a:p>
        </p:txBody>
      </p:sp>
      <p:sp>
        <p:nvSpPr>
          <p:cNvPr id="36" name="TextBox 35"/>
          <p:cNvSpPr txBox="1"/>
          <p:nvPr/>
        </p:nvSpPr>
        <p:spPr>
          <a:xfrm>
            <a:off x="4066351" y="4894239"/>
            <a:ext cx="2198038" cy="369332"/>
          </a:xfrm>
          <a:prstGeom prst="rect">
            <a:avLst/>
          </a:prstGeom>
          <a:noFill/>
        </p:spPr>
        <p:txBody>
          <a:bodyPr wrap="none" rtlCol="0">
            <a:spAutoFit/>
          </a:bodyPr>
          <a:lstStyle/>
          <a:p>
            <a:r>
              <a:rPr lang="en-US" b="1" dirty="0">
                <a:solidFill>
                  <a:srgbClr val="7F7F7F"/>
                </a:solidFill>
                <a:cs typeface="Arial Narrow"/>
              </a:rPr>
              <a:t>Missed 20 best days</a:t>
            </a:r>
          </a:p>
        </p:txBody>
      </p:sp>
      <p:sp>
        <p:nvSpPr>
          <p:cNvPr id="43" name="TextBox 42"/>
          <p:cNvSpPr txBox="1"/>
          <p:nvPr/>
        </p:nvSpPr>
        <p:spPr>
          <a:xfrm>
            <a:off x="7703718" y="3414890"/>
            <a:ext cx="889987" cy="415498"/>
          </a:xfrm>
          <a:prstGeom prst="rect">
            <a:avLst/>
          </a:prstGeom>
          <a:noFill/>
        </p:spPr>
        <p:txBody>
          <a:bodyPr wrap="none" rtlCol="0">
            <a:spAutoFit/>
          </a:bodyPr>
          <a:lstStyle/>
          <a:p>
            <a:r>
              <a:rPr lang="en-US" sz="2100" b="1" dirty="0" smtClean="0">
                <a:solidFill>
                  <a:srgbClr val="7F7F7F"/>
                </a:solidFill>
                <a:cs typeface="Arial Narrow"/>
              </a:rPr>
              <a:t>7.81%</a:t>
            </a:r>
            <a:endParaRPr lang="en-US" sz="2100" b="1" dirty="0">
              <a:solidFill>
                <a:srgbClr val="7F7F7F"/>
              </a:solidFill>
              <a:cs typeface="Arial Narrow"/>
            </a:endParaRPr>
          </a:p>
        </p:txBody>
      </p:sp>
      <p:sp>
        <p:nvSpPr>
          <p:cNvPr id="44" name="TextBox 43"/>
          <p:cNvSpPr txBox="1"/>
          <p:nvPr/>
        </p:nvSpPr>
        <p:spPr>
          <a:xfrm>
            <a:off x="4953939" y="4159956"/>
            <a:ext cx="915635" cy="415498"/>
          </a:xfrm>
          <a:prstGeom prst="rect">
            <a:avLst/>
          </a:prstGeom>
          <a:noFill/>
        </p:spPr>
        <p:txBody>
          <a:bodyPr wrap="none" rtlCol="0">
            <a:spAutoFit/>
          </a:bodyPr>
          <a:lstStyle/>
          <a:p>
            <a:r>
              <a:rPr lang="en-US" sz="2100" b="1" dirty="0" smtClean="0">
                <a:solidFill>
                  <a:srgbClr val="7F7F7F"/>
                </a:solidFill>
                <a:cs typeface="Arial Narrow"/>
              </a:rPr>
              <a:t>4.13%</a:t>
            </a:r>
            <a:endParaRPr lang="en-US" sz="2100" b="1" dirty="0">
              <a:solidFill>
                <a:srgbClr val="7F7F7F"/>
              </a:solidFill>
              <a:cs typeface="Arial Narrow"/>
            </a:endParaRPr>
          </a:p>
        </p:txBody>
      </p:sp>
      <p:sp>
        <p:nvSpPr>
          <p:cNvPr id="45" name="TextBox 44"/>
          <p:cNvSpPr txBox="1"/>
          <p:nvPr/>
        </p:nvSpPr>
        <p:spPr>
          <a:xfrm>
            <a:off x="3239913" y="4871156"/>
            <a:ext cx="928459" cy="415498"/>
          </a:xfrm>
          <a:prstGeom prst="rect">
            <a:avLst/>
          </a:prstGeom>
          <a:noFill/>
        </p:spPr>
        <p:txBody>
          <a:bodyPr wrap="none" rtlCol="0">
            <a:spAutoFit/>
          </a:bodyPr>
          <a:lstStyle/>
          <a:p>
            <a:r>
              <a:rPr lang="en-US" sz="2100" b="1" dirty="0" smtClean="0">
                <a:solidFill>
                  <a:srgbClr val="7F7F7F"/>
                </a:solidFill>
                <a:cs typeface="Arial Narrow"/>
              </a:rPr>
              <a:t>1.70%</a:t>
            </a:r>
            <a:endParaRPr lang="en-US" sz="2100" b="1" dirty="0">
              <a:solidFill>
                <a:srgbClr val="7F7F7F"/>
              </a:solidFill>
              <a:cs typeface="Arial Narrow"/>
            </a:endParaRPr>
          </a:p>
        </p:txBody>
      </p:sp>
      <p:sp>
        <p:nvSpPr>
          <p:cNvPr id="46" name="TextBox 45"/>
          <p:cNvSpPr txBox="1"/>
          <p:nvPr/>
        </p:nvSpPr>
        <p:spPr>
          <a:xfrm>
            <a:off x="2090317" y="5573888"/>
            <a:ext cx="992579" cy="415498"/>
          </a:xfrm>
          <a:prstGeom prst="rect">
            <a:avLst/>
          </a:prstGeom>
          <a:noFill/>
        </p:spPr>
        <p:txBody>
          <a:bodyPr wrap="none" rtlCol="0">
            <a:spAutoFit/>
          </a:bodyPr>
          <a:lstStyle/>
          <a:p>
            <a:r>
              <a:rPr lang="en-US" sz="2100" b="1" dirty="0" smtClean="0">
                <a:solidFill>
                  <a:srgbClr val="7F7F7F"/>
                </a:solidFill>
                <a:cs typeface="Arial Narrow"/>
              </a:rPr>
              <a:t>-0.39%</a:t>
            </a:r>
            <a:endParaRPr lang="en-US" sz="2100" b="1" dirty="0">
              <a:solidFill>
                <a:srgbClr val="7F7F7F"/>
              </a:solidFill>
              <a:cs typeface="Arial Narrow"/>
            </a:endParaRPr>
          </a:p>
        </p:txBody>
      </p:sp>
      <p:sp>
        <p:nvSpPr>
          <p:cNvPr id="47" name="TextBox 46"/>
          <p:cNvSpPr txBox="1"/>
          <p:nvPr/>
        </p:nvSpPr>
        <p:spPr>
          <a:xfrm>
            <a:off x="2946144" y="5595052"/>
            <a:ext cx="2198038" cy="369332"/>
          </a:xfrm>
          <a:prstGeom prst="rect">
            <a:avLst/>
          </a:prstGeom>
          <a:noFill/>
        </p:spPr>
        <p:txBody>
          <a:bodyPr wrap="none" rtlCol="0">
            <a:spAutoFit/>
          </a:bodyPr>
          <a:lstStyle/>
          <a:p>
            <a:r>
              <a:rPr lang="en-US" b="1" dirty="0">
                <a:solidFill>
                  <a:srgbClr val="7F7F7F"/>
                </a:solidFill>
                <a:cs typeface="Arial Narrow"/>
              </a:rPr>
              <a:t>Missed 30 best days</a:t>
            </a:r>
          </a:p>
        </p:txBody>
      </p:sp>
      <p:sp>
        <p:nvSpPr>
          <p:cNvPr id="48"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09-15</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
        <p:nvSpPr>
          <p:cNvPr id="31" name="Rectangle 30"/>
          <p:cNvSpPr/>
          <p:nvPr/>
        </p:nvSpPr>
        <p:spPr>
          <a:xfrm>
            <a:off x="821267" y="2133600"/>
            <a:ext cx="7899400" cy="520700"/>
          </a:xfrm>
          <a:prstGeom prst="rect">
            <a:avLst/>
          </a:prstGeom>
          <a:solidFill>
            <a:srgbClr val="91A5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t>Market Returns: S&amp;P 500 Index from </a:t>
            </a:r>
            <a:r>
              <a:rPr lang="en-US" b="1" dirty="0" smtClean="0"/>
              <a:t>1992–2011</a:t>
            </a:r>
            <a:endParaRPr lang="en-US" b="1" dirty="0"/>
          </a:p>
        </p:txBody>
      </p:sp>
    </p:spTree>
    <p:extLst>
      <p:ext uri="{BB962C8B-B14F-4D97-AF65-F5344CB8AC3E}">
        <p14:creationId xmlns:p14="http://schemas.microsoft.com/office/powerpoint/2010/main" val="402572852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dirty="0" smtClean="0"/>
              <a:t>Small Picture or </a:t>
            </a:r>
            <a:r>
              <a:rPr lang="en-US" dirty="0"/>
              <a:t>B</a:t>
            </a:r>
            <a:r>
              <a:rPr lang="en-US" dirty="0" smtClean="0"/>
              <a:t>ig </a:t>
            </a:r>
            <a:r>
              <a:rPr lang="en-US" dirty="0"/>
              <a:t>P</a:t>
            </a:r>
            <a:r>
              <a:rPr lang="en-US" dirty="0" smtClean="0"/>
              <a:t>icture?</a:t>
            </a:r>
          </a:p>
        </p:txBody>
      </p:sp>
      <p:sp>
        <p:nvSpPr>
          <p:cNvPr id="112643" name="Content Placeholder 2"/>
          <p:cNvSpPr>
            <a:spLocks noGrp="1"/>
          </p:cNvSpPr>
          <p:nvPr>
            <p:ph type="body" sz="quarter" idx="20"/>
          </p:nvPr>
        </p:nvSpPr>
        <p:spPr>
          <a:xfrm>
            <a:off x="497377" y="441637"/>
            <a:ext cx="1738938" cy="270843"/>
          </a:xfrm>
        </p:spPr>
        <p:txBody>
          <a:bodyPr/>
          <a:lstStyle/>
          <a:p>
            <a:r>
              <a:rPr lang="en-US" dirty="0"/>
              <a:t>STAYING ON TRACK</a:t>
            </a:r>
          </a:p>
        </p:txBody>
      </p:sp>
      <p:sp>
        <p:nvSpPr>
          <p:cNvPr id="2" name="Text Placeholder 1"/>
          <p:cNvSpPr>
            <a:spLocks noGrp="1"/>
          </p:cNvSpPr>
          <p:nvPr>
            <p:ph type="body" sz="quarter" idx="21"/>
          </p:nvPr>
        </p:nvSpPr>
        <p:spPr>
          <a:xfrm>
            <a:off x="529360" y="2127663"/>
            <a:ext cx="7700240" cy="1991314"/>
          </a:xfrm>
        </p:spPr>
        <p:txBody>
          <a:bodyPr/>
          <a:lstStyle/>
          <a:p>
            <a:pPr marL="342900" indent="0">
              <a:buNone/>
            </a:pPr>
            <a:r>
              <a:rPr lang="en-US" b="1" dirty="0"/>
              <a:t>Big Picture</a:t>
            </a:r>
          </a:p>
          <a:p>
            <a:pPr>
              <a:buClr>
                <a:schemeClr val="bg1">
                  <a:lumMod val="75000"/>
                </a:schemeClr>
              </a:buClr>
            </a:pPr>
            <a:r>
              <a:rPr lang="en-US" dirty="0">
                <a:solidFill>
                  <a:srgbClr val="BFBFBF"/>
                </a:solidFill>
              </a:rPr>
              <a:t>Recognize that small contributions added over time can make a big difference</a:t>
            </a:r>
          </a:p>
          <a:p>
            <a:pPr>
              <a:buClr>
                <a:schemeClr val="bg1">
                  <a:lumMod val="75000"/>
                </a:schemeClr>
              </a:buClr>
            </a:pPr>
            <a:r>
              <a:rPr lang="en-US" dirty="0">
                <a:solidFill>
                  <a:srgbClr val="BFBFBF"/>
                </a:solidFill>
              </a:rPr>
              <a:t>Understand </a:t>
            </a:r>
            <a:r>
              <a:rPr lang="en-US" dirty="0" smtClean="0">
                <a:solidFill>
                  <a:srgbClr val="BFBFBF"/>
                </a:solidFill>
              </a:rPr>
              <a:t>dollar </a:t>
            </a:r>
            <a:r>
              <a:rPr lang="en-US" dirty="0">
                <a:solidFill>
                  <a:srgbClr val="BFBFBF"/>
                </a:solidFill>
              </a:rPr>
              <a:t>cost </a:t>
            </a:r>
            <a:r>
              <a:rPr lang="en-US" dirty="0" smtClean="0">
                <a:solidFill>
                  <a:srgbClr val="BFBFBF"/>
                </a:solidFill>
              </a:rPr>
              <a:t>averaging</a:t>
            </a:r>
            <a:endParaRPr lang="en-US" dirty="0"/>
          </a:p>
          <a:p>
            <a:r>
              <a:rPr lang="en-US" dirty="0"/>
              <a:t>Keep a long-term investment </a:t>
            </a:r>
            <a:r>
              <a:rPr lang="en-US" dirty="0" smtClean="0"/>
              <a:t>perspective</a:t>
            </a:r>
            <a:endParaRPr lang="en-US" dirty="0"/>
          </a:p>
        </p:txBody>
      </p:sp>
      <p:sp>
        <p:nvSpPr>
          <p:cNvPr id="11"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09-16</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206936981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dirty="0"/>
              <a:t>Three Approaches to Investing with GuideStone</a:t>
            </a:r>
          </a:p>
        </p:txBody>
      </p:sp>
      <p:sp>
        <p:nvSpPr>
          <p:cNvPr id="161798" name="Rectangle 6"/>
          <p:cNvSpPr>
            <a:spLocks noGrp="1" noChangeArrowheads="1"/>
          </p:cNvSpPr>
          <p:nvPr>
            <p:ph type="body" sz="quarter" idx="20"/>
          </p:nvPr>
        </p:nvSpPr>
        <p:spPr>
          <a:xfrm>
            <a:off x="497377" y="441637"/>
            <a:ext cx="1738938" cy="270843"/>
          </a:xfrm>
        </p:spPr>
        <p:txBody>
          <a:bodyPr/>
          <a:lstStyle/>
          <a:p>
            <a:r>
              <a:rPr lang="en-US" dirty="0"/>
              <a:t>STAYING ON TRACK</a:t>
            </a:r>
          </a:p>
        </p:txBody>
      </p:sp>
      <p:sp>
        <p:nvSpPr>
          <p:cNvPr id="2" name="Text Placeholder 1"/>
          <p:cNvSpPr>
            <a:spLocks noGrp="1"/>
          </p:cNvSpPr>
          <p:nvPr>
            <p:ph type="body" sz="quarter" idx="21"/>
          </p:nvPr>
        </p:nvSpPr>
        <p:spPr>
          <a:xfrm>
            <a:off x="529360" y="2127663"/>
            <a:ext cx="7700240" cy="3219343"/>
          </a:xfrm>
        </p:spPr>
        <p:txBody>
          <a:bodyPr/>
          <a:lstStyle/>
          <a:p>
            <a:r>
              <a:rPr lang="en-US" dirty="0"/>
              <a:t>One-choice approach</a:t>
            </a:r>
          </a:p>
          <a:p>
            <a:pPr lvl="1"/>
            <a:r>
              <a:rPr lang="en-US" dirty="0"/>
              <a:t>GuideStone Funds </a:t>
            </a:r>
            <a:r>
              <a:rPr lang="en-US" dirty="0" err="1"/>
              <a:t>MyDestination</a:t>
            </a:r>
            <a:r>
              <a:rPr lang="en-US" dirty="0"/>
              <a:t> Funds</a:t>
            </a:r>
            <a:r>
              <a:rPr lang="en-US" baseline="30000" dirty="0"/>
              <a:t>®</a:t>
            </a:r>
          </a:p>
          <a:p>
            <a:r>
              <a:rPr lang="en-US" dirty="0"/>
              <a:t>Asset allocation approach</a:t>
            </a:r>
          </a:p>
          <a:p>
            <a:pPr lvl="1"/>
            <a:r>
              <a:rPr lang="en-US" dirty="0"/>
              <a:t>GuideStone Funds Asset Allocation Funds</a:t>
            </a:r>
          </a:p>
          <a:p>
            <a:r>
              <a:rPr lang="en-US" dirty="0"/>
              <a:t>Build-your-own approach</a:t>
            </a:r>
          </a:p>
          <a:p>
            <a:pPr lvl="1"/>
            <a:r>
              <a:rPr lang="en-US" dirty="0"/>
              <a:t>GuideStone Funds Select Funds</a:t>
            </a:r>
          </a:p>
          <a:p>
            <a:pPr lvl="1"/>
            <a:r>
              <a:rPr lang="en-US" dirty="0"/>
              <a:t>GuideStone Financial Resources</a:t>
            </a:r>
            <a:br>
              <a:rPr lang="en-US" dirty="0"/>
            </a:br>
            <a:r>
              <a:rPr lang="en-US" dirty="0"/>
              <a:t>Capital Preservation </a:t>
            </a:r>
            <a:r>
              <a:rPr lang="en-US" dirty="0" smtClean="0"/>
              <a:t>Fund</a:t>
            </a:r>
            <a:endParaRPr lang="en-US" dirty="0"/>
          </a:p>
        </p:txBody>
      </p:sp>
      <p:sp>
        <p:nvSpPr>
          <p:cNvPr id="12"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09-17</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298837763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dirty="0" smtClean="0"/>
              <a:t>Disconnected or </a:t>
            </a:r>
            <a:r>
              <a:rPr lang="en-US" dirty="0"/>
              <a:t>C</a:t>
            </a:r>
            <a:r>
              <a:rPr lang="en-US" dirty="0" smtClean="0"/>
              <a:t>onnected?</a:t>
            </a:r>
          </a:p>
        </p:txBody>
      </p:sp>
      <p:sp>
        <p:nvSpPr>
          <p:cNvPr id="116739" name="Content Placeholder 2"/>
          <p:cNvSpPr>
            <a:spLocks noGrp="1"/>
          </p:cNvSpPr>
          <p:nvPr>
            <p:ph type="body" sz="quarter" idx="20"/>
          </p:nvPr>
        </p:nvSpPr>
        <p:spPr>
          <a:xfrm>
            <a:off x="497377" y="441637"/>
            <a:ext cx="1738938" cy="270843"/>
          </a:xfrm>
        </p:spPr>
        <p:txBody>
          <a:bodyPr/>
          <a:lstStyle/>
          <a:p>
            <a:r>
              <a:rPr lang="en-US" dirty="0"/>
              <a:t>STAYING ON TRACK</a:t>
            </a:r>
          </a:p>
        </p:txBody>
      </p:sp>
      <p:sp>
        <p:nvSpPr>
          <p:cNvPr id="2" name="Text Placeholder 1"/>
          <p:cNvSpPr>
            <a:spLocks noGrp="1"/>
          </p:cNvSpPr>
          <p:nvPr>
            <p:ph type="body" sz="quarter" idx="21"/>
          </p:nvPr>
        </p:nvSpPr>
        <p:spPr>
          <a:xfrm>
            <a:off x="529360" y="2127663"/>
            <a:ext cx="7700240" cy="3065455"/>
          </a:xfrm>
        </p:spPr>
        <p:txBody>
          <a:bodyPr/>
          <a:lstStyle/>
          <a:p>
            <a:pPr marL="342900" indent="0">
              <a:buNone/>
            </a:pPr>
            <a:r>
              <a:rPr lang="en-US" b="1" dirty="0"/>
              <a:t>Disconnected</a:t>
            </a:r>
            <a:endParaRPr lang="en-US" b="1" dirty="0">
              <a:sym typeface="Wingdings" pitchFamily="-109" charset="2"/>
            </a:endParaRPr>
          </a:p>
          <a:p>
            <a:r>
              <a:rPr lang="en-US" dirty="0">
                <a:sym typeface="Wingdings" pitchFamily="-109" charset="2"/>
              </a:rPr>
              <a:t>You have never set up a user ID to access your GuideStone retirement </a:t>
            </a:r>
            <a:r>
              <a:rPr lang="en-US" dirty="0" smtClean="0">
                <a:sym typeface="Wingdings" pitchFamily="-109" charset="2"/>
              </a:rPr>
              <a:t>account</a:t>
            </a:r>
            <a:endParaRPr lang="en-US" dirty="0">
              <a:sym typeface="Wingdings" pitchFamily="-109" charset="2"/>
            </a:endParaRPr>
          </a:p>
          <a:p>
            <a:r>
              <a:rPr lang="en-US" dirty="0">
                <a:sym typeface="Wingdings" pitchFamily="-109" charset="2"/>
              </a:rPr>
              <a:t>You usually don’t look at your GuideStone</a:t>
            </a:r>
            <a:r>
              <a:rPr lang="en-US" i="1" dirty="0">
                <a:sym typeface="Wingdings" pitchFamily="-109" charset="2"/>
              </a:rPr>
              <a:t> Quarterly Account</a:t>
            </a:r>
            <a:r>
              <a:rPr lang="en-US" dirty="0">
                <a:sym typeface="Wingdings" pitchFamily="-109" charset="2"/>
              </a:rPr>
              <a:t> </a:t>
            </a:r>
            <a:r>
              <a:rPr lang="en-US" i="1" dirty="0" smtClean="0">
                <a:sym typeface="Wingdings" pitchFamily="-109" charset="2"/>
              </a:rPr>
              <a:t>Statements</a:t>
            </a:r>
            <a:endParaRPr lang="en-US" dirty="0">
              <a:sym typeface="Wingdings" pitchFamily="-109" charset="2"/>
            </a:endParaRPr>
          </a:p>
          <a:p>
            <a:r>
              <a:rPr lang="en-US" dirty="0">
                <a:sym typeface="Wingdings" pitchFamily="-109" charset="2"/>
              </a:rPr>
              <a:t>You don’t take advantage of the tools or resources provided by </a:t>
            </a:r>
            <a:r>
              <a:rPr lang="en-US" dirty="0" smtClean="0">
                <a:sym typeface="Wingdings" pitchFamily="-109" charset="2"/>
              </a:rPr>
              <a:t>GuideStone</a:t>
            </a:r>
            <a:endParaRPr lang="en-US" dirty="0"/>
          </a:p>
          <a:p>
            <a:endParaRPr lang="en-US" dirty="0"/>
          </a:p>
        </p:txBody>
      </p:sp>
      <p:sp>
        <p:nvSpPr>
          <p:cNvPr id="11"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09-18</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2041279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a:bodyPr>
          <a:lstStyle/>
          <a:p>
            <a:pPr eaLnBrk="1" hangingPunct="1"/>
            <a:r>
              <a:rPr lang="en-US" dirty="0" smtClean="0"/>
              <a:t>Staying on Track: </a:t>
            </a:r>
          </a:p>
        </p:txBody>
      </p:sp>
      <p:sp>
        <p:nvSpPr>
          <p:cNvPr id="109571" name="Rectangle 3"/>
          <p:cNvSpPr>
            <a:spLocks noGrp="1" noChangeArrowheads="1"/>
          </p:cNvSpPr>
          <p:nvPr>
            <p:ph type="body" sz="quarter" idx="20"/>
          </p:nvPr>
        </p:nvSpPr>
        <p:spPr/>
        <p:txBody>
          <a:bodyPr>
            <a:normAutofit/>
          </a:bodyPr>
          <a:lstStyle/>
          <a:p>
            <a:r>
              <a:rPr lang="en-US" dirty="0"/>
              <a:t>What type of investor are you?</a:t>
            </a:r>
            <a:endParaRPr lang="en-US" b="1" dirty="0" smtClean="0"/>
          </a:p>
        </p:txBody>
      </p:sp>
      <p:sp>
        <p:nvSpPr>
          <p:cNvPr id="8"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09-1</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334644833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dirty="0" smtClean="0"/>
              <a:t>Disconnected or </a:t>
            </a:r>
            <a:r>
              <a:rPr lang="en-US" dirty="0"/>
              <a:t>C</a:t>
            </a:r>
            <a:r>
              <a:rPr lang="en-US" dirty="0" smtClean="0"/>
              <a:t>onnected?</a:t>
            </a:r>
          </a:p>
        </p:txBody>
      </p:sp>
      <p:sp>
        <p:nvSpPr>
          <p:cNvPr id="116739" name="Content Placeholder 2"/>
          <p:cNvSpPr>
            <a:spLocks noGrp="1"/>
          </p:cNvSpPr>
          <p:nvPr>
            <p:ph type="body" sz="quarter" idx="20"/>
          </p:nvPr>
        </p:nvSpPr>
        <p:spPr>
          <a:xfrm>
            <a:off x="497377" y="441637"/>
            <a:ext cx="1738938" cy="270843"/>
          </a:xfrm>
        </p:spPr>
        <p:txBody>
          <a:bodyPr/>
          <a:lstStyle/>
          <a:p>
            <a:r>
              <a:rPr lang="en-US" dirty="0"/>
              <a:t>STAYING ON TRACK</a:t>
            </a:r>
          </a:p>
        </p:txBody>
      </p:sp>
      <p:sp>
        <p:nvSpPr>
          <p:cNvPr id="2" name="Text Placeholder 1"/>
          <p:cNvSpPr>
            <a:spLocks noGrp="1"/>
          </p:cNvSpPr>
          <p:nvPr>
            <p:ph type="body" sz="quarter" idx="21"/>
          </p:nvPr>
        </p:nvSpPr>
        <p:spPr>
          <a:xfrm>
            <a:off x="529360" y="2127663"/>
            <a:ext cx="7700240" cy="1172629"/>
          </a:xfrm>
        </p:spPr>
        <p:txBody>
          <a:bodyPr/>
          <a:lstStyle/>
          <a:p>
            <a:pPr marL="342900" indent="0">
              <a:buNone/>
            </a:pPr>
            <a:r>
              <a:rPr lang="en-US" b="1" dirty="0"/>
              <a:t>Connected</a:t>
            </a:r>
          </a:p>
          <a:p>
            <a:r>
              <a:rPr lang="en-US" dirty="0">
                <a:sym typeface="Wingdings" pitchFamily="-109" charset="2"/>
              </a:rPr>
              <a:t>You have established a user ID and password and regularly review your </a:t>
            </a:r>
            <a:r>
              <a:rPr lang="en-US" dirty="0" smtClean="0">
                <a:sym typeface="Wingdings" pitchFamily="-109" charset="2"/>
              </a:rPr>
              <a:t>account</a:t>
            </a:r>
            <a:endParaRPr lang="en-US" dirty="0"/>
          </a:p>
        </p:txBody>
      </p:sp>
      <p:sp>
        <p:nvSpPr>
          <p:cNvPr id="11"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a:t>
            </a:r>
            <a:r>
              <a:rPr lang="en-US" sz="900" dirty="0" smtClean="0">
                <a:solidFill>
                  <a:srgbClr val="7F7F7F"/>
                </a:solidFill>
              </a:rPr>
              <a:t>19</a:t>
            </a:r>
            <a:endParaRPr kumimoji="0" lang="en-US" sz="900" b="0" i="0" u="none" strike="noStrike" kern="1200" cap="none" spc="0" normalizeH="0" baseline="0" noProof="0" dirty="0">
              <a:ln>
                <a:noFill/>
              </a:ln>
              <a:solidFill>
                <a:srgbClr val="7F7F7F"/>
              </a:solidFill>
              <a:effectLst/>
              <a:uLnTx/>
              <a:uFillTx/>
            </a:endParaRPr>
          </a:p>
        </p:txBody>
      </p:sp>
    </p:spTree>
    <p:extLst>
      <p:ext uri="{BB962C8B-B14F-4D97-AF65-F5344CB8AC3E}">
        <p14:creationId xmlns:p14="http://schemas.microsoft.com/office/powerpoint/2010/main" val="258692959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5"/>
          <p:cNvSpPr>
            <a:spLocks noGrp="1"/>
          </p:cNvSpPr>
          <p:nvPr>
            <p:ph type="title"/>
          </p:nvPr>
        </p:nvSpPr>
        <p:spPr/>
        <p:txBody>
          <a:bodyPr/>
          <a:lstStyle/>
          <a:p>
            <a:r>
              <a:rPr lang="en-US" i="1" dirty="0" smtClean="0"/>
              <a:t>MyGuideStone.org</a:t>
            </a:r>
          </a:p>
        </p:txBody>
      </p:sp>
      <p:sp>
        <p:nvSpPr>
          <p:cNvPr id="3" name="Text Placeholder 2"/>
          <p:cNvSpPr>
            <a:spLocks noGrp="1"/>
          </p:cNvSpPr>
          <p:nvPr>
            <p:ph type="body" sz="quarter" idx="20"/>
          </p:nvPr>
        </p:nvSpPr>
        <p:spPr>
          <a:xfrm>
            <a:off x="497377" y="441637"/>
            <a:ext cx="1738938" cy="270843"/>
          </a:xfrm>
        </p:spPr>
        <p:txBody>
          <a:bodyPr/>
          <a:lstStyle/>
          <a:p>
            <a:r>
              <a:rPr lang="en-US" dirty="0"/>
              <a:t>STAYING ON TRACK</a:t>
            </a:r>
          </a:p>
        </p:txBody>
      </p:sp>
      <p:grpSp>
        <p:nvGrpSpPr>
          <p:cNvPr id="5" name="Group 4"/>
          <p:cNvGrpSpPr/>
          <p:nvPr/>
        </p:nvGrpSpPr>
        <p:grpSpPr>
          <a:xfrm>
            <a:off x="1656739" y="2241900"/>
            <a:ext cx="6173831" cy="4162075"/>
            <a:chOff x="1075266" y="1591058"/>
            <a:chExt cx="7287768" cy="4913034"/>
          </a:xfrm>
        </p:grpSpPr>
        <p:pic>
          <p:nvPicPr>
            <p:cNvPr id="2" name="Picture 1" descr="MyGuideStone login p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266" y="1591058"/>
              <a:ext cx="7287768" cy="4913034"/>
            </a:xfrm>
            <a:prstGeom prst="rect">
              <a:avLst/>
            </a:prstGeom>
            <a:ln>
              <a:solidFill>
                <a:srgbClr val="91A5A5"/>
              </a:solidFill>
            </a:ln>
            <a:effectLst/>
          </p:spPr>
        </p:pic>
        <p:sp>
          <p:nvSpPr>
            <p:cNvPr id="7" name="Right Arrow 6"/>
            <p:cNvSpPr>
              <a:spLocks noChangeArrowheads="1"/>
            </p:cNvSpPr>
            <p:nvPr/>
          </p:nvSpPr>
          <p:spPr bwMode="auto">
            <a:xfrm rot="9264339">
              <a:off x="2324026" y="2355926"/>
              <a:ext cx="804863" cy="482600"/>
            </a:xfrm>
            <a:prstGeom prst="rightArrow">
              <a:avLst>
                <a:gd name="adj1" fmla="val 37528"/>
                <a:gd name="adj2" fmla="val 69174"/>
              </a:avLst>
            </a:prstGeom>
            <a:solidFill>
              <a:schemeClr val="bg1">
                <a:alpha val="64000"/>
              </a:schemeClr>
            </a:solidFill>
            <a:ln w="19050">
              <a:solidFill>
                <a:srgbClr val="91A5A5"/>
              </a:solidFill>
              <a:miter lim="800000"/>
              <a:headEnd/>
              <a:tailEnd/>
            </a:ln>
            <a:effectLst>
              <a:outerShdw blurRad="63500" dist="63500" dir="2700000" algn="tl" rotWithShape="0">
                <a:srgbClr val="000000">
                  <a:alpha val="39998"/>
                </a:srgbClr>
              </a:outerShdw>
            </a:effectLst>
          </p:spPr>
          <p:txBody>
            <a:bodyPr anchor="ctr"/>
            <a:lstStyle/>
            <a:p>
              <a:pPr algn="ctr">
                <a:defRPr/>
              </a:pPr>
              <a:endParaRPr lang="en-US" dirty="0">
                <a:solidFill>
                  <a:srgbClr val="FFFFFF"/>
                </a:solidFill>
                <a:latin typeface="Arial"/>
                <a:ea typeface="ＭＳ Ｐゴシック"/>
              </a:endParaRPr>
            </a:p>
          </p:txBody>
        </p:sp>
      </p:grpSp>
      <p:sp>
        <p:nvSpPr>
          <p:cNvPr id="15"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09-20</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123201556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529360" y="1206023"/>
            <a:ext cx="7700240" cy="892552"/>
          </a:xfrm>
        </p:spPr>
        <p:txBody>
          <a:bodyPr/>
          <a:lstStyle/>
          <a:p>
            <a:r>
              <a:rPr lang="en-US" i="1" dirty="0" err="1" smtClean="0"/>
              <a:t>My</a:t>
            </a:r>
            <a:r>
              <a:rPr lang="en-US" dirty="0" err="1" smtClean="0"/>
              <a:t>GuideStone</a:t>
            </a:r>
            <a:r>
              <a:rPr lang="en-US" dirty="0" smtClean="0"/>
              <a:t/>
            </a:r>
            <a:br>
              <a:rPr lang="en-US" dirty="0" smtClean="0"/>
            </a:br>
            <a:r>
              <a:rPr lang="en-US" dirty="0" smtClean="0"/>
              <a:t>Participant Online Access</a:t>
            </a:r>
          </a:p>
        </p:txBody>
      </p:sp>
      <p:sp>
        <p:nvSpPr>
          <p:cNvPr id="118787" name="Rectangle 3"/>
          <p:cNvSpPr>
            <a:spLocks noGrp="1" noChangeArrowheads="1"/>
          </p:cNvSpPr>
          <p:nvPr>
            <p:ph type="body" sz="quarter" idx="20"/>
          </p:nvPr>
        </p:nvSpPr>
        <p:spPr>
          <a:xfrm>
            <a:off x="497377" y="441637"/>
            <a:ext cx="1738938" cy="270843"/>
          </a:xfrm>
        </p:spPr>
        <p:txBody>
          <a:bodyPr/>
          <a:lstStyle/>
          <a:p>
            <a:r>
              <a:rPr lang="en-US" dirty="0"/>
              <a:t>STAYING ON TRACK</a:t>
            </a:r>
          </a:p>
        </p:txBody>
      </p:sp>
      <p:sp>
        <p:nvSpPr>
          <p:cNvPr id="2" name="Text Placeholder 1"/>
          <p:cNvSpPr>
            <a:spLocks noGrp="1"/>
          </p:cNvSpPr>
          <p:nvPr>
            <p:ph type="body" sz="quarter" idx="21"/>
          </p:nvPr>
        </p:nvSpPr>
        <p:spPr>
          <a:xfrm>
            <a:off x="529360" y="2127663"/>
            <a:ext cx="4175536" cy="1243417"/>
          </a:xfrm>
        </p:spPr>
        <p:txBody>
          <a:bodyPr/>
          <a:lstStyle/>
          <a:p>
            <a:r>
              <a:rPr lang="en-US" dirty="0" smtClean="0"/>
              <a:t>Personalized dashboard</a:t>
            </a:r>
          </a:p>
          <a:p>
            <a:r>
              <a:rPr lang="en-US" dirty="0" smtClean="0"/>
              <a:t>Account information and transaction requests</a:t>
            </a:r>
          </a:p>
          <a:p>
            <a:pPr lvl="1"/>
            <a:r>
              <a:rPr lang="en-US" dirty="0" smtClean="0"/>
              <a:t>User-friendly charts </a:t>
            </a:r>
            <a:br>
              <a:rPr lang="en-US" dirty="0" smtClean="0"/>
            </a:br>
            <a:r>
              <a:rPr lang="en-US" dirty="0" smtClean="0"/>
              <a:t>and graphs</a:t>
            </a:r>
          </a:p>
          <a:p>
            <a:r>
              <a:rPr lang="en-US" dirty="0" smtClean="0"/>
              <a:t>Retirement planning tools</a:t>
            </a:r>
          </a:p>
          <a:p>
            <a:pPr lvl="1"/>
            <a:r>
              <a:rPr lang="en-US" dirty="0" smtClean="0"/>
              <a:t>Retirement income gap analysis</a:t>
            </a:r>
          </a:p>
          <a:p>
            <a:pPr lvl="1"/>
            <a:r>
              <a:rPr lang="en-US" dirty="0" smtClean="0"/>
              <a:t>Investment advice </a:t>
            </a:r>
          </a:p>
          <a:p>
            <a:r>
              <a:rPr lang="en-US" dirty="0" smtClean="0"/>
              <a:t>Insurance planning tools</a:t>
            </a:r>
          </a:p>
          <a:p>
            <a:r>
              <a:rPr lang="en-US" dirty="0" smtClean="0"/>
              <a:t>Ministry resources</a:t>
            </a:r>
            <a:endParaRPr lang="en-US" dirty="0"/>
          </a:p>
        </p:txBody>
      </p:sp>
      <p:sp>
        <p:nvSpPr>
          <p:cNvPr id="14"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09-21</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558" y="1834599"/>
            <a:ext cx="4142047" cy="4421065"/>
          </a:xfrm>
          <a:prstGeom prst="rect">
            <a:avLst/>
          </a:prstGeom>
          <a:ln>
            <a:solidFill>
              <a:srgbClr val="91A5A5"/>
            </a:solidFill>
          </a:ln>
          <a:effectLst/>
        </p:spPr>
      </p:pic>
    </p:spTree>
    <p:extLst>
      <p:ext uri="{BB962C8B-B14F-4D97-AF65-F5344CB8AC3E}">
        <p14:creationId xmlns:p14="http://schemas.microsoft.com/office/powerpoint/2010/main" val="360183749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dirty="0" smtClean="0"/>
              <a:t>Disconnected or </a:t>
            </a:r>
            <a:r>
              <a:rPr lang="en-US" dirty="0"/>
              <a:t>C</a:t>
            </a:r>
            <a:r>
              <a:rPr lang="en-US" dirty="0" smtClean="0"/>
              <a:t>onnected?</a:t>
            </a:r>
          </a:p>
        </p:txBody>
      </p:sp>
      <p:sp>
        <p:nvSpPr>
          <p:cNvPr id="116739" name="Content Placeholder 2"/>
          <p:cNvSpPr>
            <a:spLocks noGrp="1"/>
          </p:cNvSpPr>
          <p:nvPr>
            <p:ph type="body" sz="quarter" idx="20"/>
          </p:nvPr>
        </p:nvSpPr>
        <p:spPr>
          <a:xfrm>
            <a:off x="497377" y="441637"/>
            <a:ext cx="1738938" cy="270843"/>
          </a:xfrm>
        </p:spPr>
        <p:txBody>
          <a:bodyPr/>
          <a:lstStyle/>
          <a:p>
            <a:r>
              <a:rPr lang="en-US" dirty="0"/>
              <a:t>STAYING ON TRACK</a:t>
            </a:r>
          </a:p>
        </p:txBody>
      </p:sp>
      <p:sp>
        <p:nvSpPr>
          <p:cNvPr id="2" name="Text Placeholder 1"/>
          <p:cNvSpPr>
            <a:spLocks noGrp="1"/>
          </p:cNvSpPr>
          <p:nvPr>
            <p:ph type="body" sz="quarter" idx="21"/>
          </p:nvPr>
        </p:nvSpPr>
        <p:spPr>
          <a:xfrm>
            <a:off x="529360" y="2127663"/>
            <a:ext cx="7700240" cy="1581972"/>
          </a:xfrm>
        </p:spPr>
        <p:txBody>
          <a:bodyPr/>
          <a:lstStyle/>
          <a:p>
            <a:pPr marL="342900" indent="0">
              <a:buNone/>
            </a:pPr>
            <a:r>
              <a:rPr lang="en-US" b="1" dirty="0"/>
              <a:t>Connected</a:t>
            </a:r>
          </a:p>
          <a:p>
            <a:pPr>
              <a:buClr>
                <a:schemeClr val="bg1">
                  <a:lumMod val="75000"/>
                </a:schemeClr>
              </a:buClr>
            </a:pPr>
            <a:r>
              <a:rPr lang="en-US" dirty="0">
                <a:solidFill>
                  <a:srgbClr val="BFBFBF"/>
                </a:solidFill>
                <a:sym typeface="Wingdings" pitchFamily="-109" charset="2"/>
              </a:rPr>
              <a:t>You have established a user ID and password and regularly review your </a:t>
            </a:r>
            <a:r>
              <a:rPr lang="en-US" dirty="0" smtClean="0">
                <a:solidFill>
                  <a:srgbClr val="BFBFBF"/>
                </a:solidFill>
                <a:sym typeface="Wingdings" pitchFamily="-109" charset="2"/>
              </a:rPr>
              <a:t>account</a:t>
            </a:r>
            <a:endParaRPr lang="en-US" dirty="0">
              <a:solidFill>
                <a:srgbClr val="BFBFBF"/>
              </a:solidFill>
              <a:sym typeface="Wingdings" pitchFamily="-109" charset="2"/>
            </a:endParaRPr>
          </a:p>
          <a:p>
            <a:r>
              <a:rPr lang="en-US" dirty="0">
                <a:sym typeface="Wingdings" pitchFamily="-109" charset="2"/>
              </a:rPr>
              <a:t>You review your </a:t>
            </a:r>
            <a:r>
              <a:rPr lang="en-US" i="1" dirty="0">
                <a:sym typeface="Wingdings" pitchFamily="-109" charset="2"/>
              </a:rPr>
              <a:t>Quarterly Account </a:t>
            </a:r>
            <a:r>
              <a:rPr lang="en-US" i="1" dirty="0" smtClean="0">
                <a:sym typeface="Wingdings" pitchFamily="-109" charset="2"/>
              </a:rPr>
              <a:t>Statements</a:t>
            </a:r>
            <a:endParaRPr lang="en-US" i="1" dirty="0">
              <a:sym typeface="Wingdings" pitchFamily="-109" charset="2"/>
            </a:endParaRPr>
          </a:p>
        </p:txBody>
      </p:sp>
      <p:sp>
        <p:nvSpPr>
          <p:cNvPr id="11"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09-22</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75246441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29360" y="1206023"/>
            <a:ext cx="7700240" cy="892552"/>
          </a:xfrm>
        </p:spPr>
        <p:txBody>
          <a:bodyPr/>
          <a:lstStyle/>
          <a:p>
            <a:r>
              <a:rPr lang="en-US" dirty="0" smtClean="0"/>
              <a:t>Reviewing </a:t>
            </a:r>
            <a:r>
              <a:rPr lang="en-US" i="1" dirty="0" smtClean="0"/>
              <a:t>Quarterly </a:t>
            </a:r>
            <a:br>
              <a:rPr lang="en-US" i="1" dirty="0" smtClean="0"/>
            </a:br>
            <a:r>
              <a:rPr lang="en-US" i="1" dirty="0" smtClean="0"/>
              <a:t>Account Statements</a:t>
            </a:r>
          </a:p>
        </p:txBody>
      </p:sp>
      <p:sp>
        <p:nvSpPr>
          <p:cNvPr id="119811" name="Rectangle 3"/>
          <p:cNvSpPr>
            <a:spLocks noGrp="1" noChangeArrowheads="1"/>
          </p:cNvSpPr>
          <p:nvPr>
            <p:ph type="body" sz="quarter" idx="20"/>
          </p:nvPr>
        </p:nvSpPr>
        <p:spPr>
          <a:xfrm>
            <a:off x="497377" y="441637"/>
            <a:ext cx="1738938" cy="270843"/>
          </a:xfrm>
        </p:spPr>
        <p:txBody>
          <a:bodyPr/>
          <a:lstStyle/>
          <a:p>
            <a:r>
              <a:rPr lang="en-US" dirty="0"/>
              <a:t>STAYING ON TRACK</a:t>
            </a:r>
          </a:p>
        </p:txBody>
      </p:sp>
      <p:sp>
        <p:nvSpPr>
          <p:cNvPr id="2" name="Text Placeholder 1"/>
          <p:cNvSpPr>
            <a:spLocks noGrp="1"/>
          </p:cNvSpPr>
          <p:nvPr>
            <p:ph type="body" sz="quarter" idx="21"/>
          </p:nvPr>
        </p:nvSpPr>
        <p:spPr>
          <a:xfrm>
            <a:off x="529360" y="2127663"/>
            <a:ext cx="4396830" cy="2775119"/>
          </a:xfrm>
        </p:spPr>
        <p:txBody>
          <a:bodyPr/>
          <a:lstStyle/>
          <a:p>
            <a:r>
              <a:rPr lang="en-US" sz="2000" dirty="0"/>
              <a:t>Addresses important retirement planning questions:</a:t>
            </a:r>
          </a:p>
          <a:p>
            <a:pPr lvl="1"/>
            <a:r>
              <a:rPr lang="en-US" sz="2000" dirty="0"/>
              <a:t>What do I have?</a:t>
            </a:r>
          </a:p>
          <a:p>
            <a:pPr lvl="1"/>
            <a:r>
              <a:rPr lang="en-US" sz="2000" dirty="0"/>
              <a:t>What will it provide?</a:t>
            </a:r>
          </a:p>
          <a:p>
            <a:pPr lvl="1"/>
            <a:r>
              <a:rPr lang="en-US" sz="2000" dirty="0"/>
              <a:t>What should I do?</a:t>
            </a:r>
          </a:p>
          <a:p>
            <a:r>
              <a:rPr lang="en-US" sz="2000" dirty="0"/>
              <a:t>User-friendly charts and graphs</a:t>
            </a:r>
          </a:p>
          <a:p>
            <a:r>
              <a:rPr lang="en-US" sz="2000" dirty="0"/>
              <a:t>Includes projected account value and estimated monthly</a:t>
            </a:r>
            <a:br>
              <a:rPr lang="en-US" sz="2000" dirty="0"/>
            </a:br>
            <a:r>
              <a:rPr lang="en-US" sz="2000" dirty="0"/>
              <a:t>retirement income</a:t>
            </a:r>
          </a:p>
          <a:p>
            <a:r>
              <a:rPr lang="en-US" sz="2000" dirty="0"/>
              <a:t>Electronic delivery for faster service and improved </a:t>
            </a:r>
            <a:r>
              <a:rPr lang="en-US" sz="2000" dirty="0" smtClean="0"/>
              <a:t>security</a:t>
            </a:r>
            <a:endParaRPr lang="en-US" sz="2000" dirty="0"/>
          </a:p>
        </p:txBody>
      </p:sp>
      <p:pic>
        <p:nvPicPr>
          <p:cNvPr id="7" name="Picture 6" descr="Mock-up_04-03-2009_Page_1.png"/>
          <p:cNvPicPr>
            <a:picLocks noChangeAspect="1"/>
          </p:cNvPicPr>
          <p:nvPr/>
        </p:nvPicPr>
        <p:blipFill>
          <a:blip r:embed="rId3" cstate="print"/>
          <a:srcRect b="7730"/>
          <a:stretch>
            <a:fillRect/>
          </a:stretch>
        </p:blipFill>
        <p:spPr bwMode="auto">
          <a:xfrm>
            <a:off x="5029200" y="1444700"/>
            <a:ext cx="3048000" cy="3638550"/>
          </a:xfrm>
          <a:prstGeom prst="rect">
            <a:avLst/>
          </a:prstGeom>
          <a:noFill/>
          <a:ln w="12700">
            <a:solidFill>
              <a:srgbClr val="91A5A5"/>
            </a:solidFill>
            <a:miter lim="800000"/>
            <a:headEnd/>
            <a:tailEnd/>
          </a:ln>
          <a:effectLst/>
        </p:spPr>
      </p:pic>
      <p:pic>
        <p:nvPicPr>
          <p:cNvPr id="6" name="Picture 5" descr="Mock-up_04-03-2009_Page_2.png"/>
          <p:cNvPicPr>
            <a:picLocks noChangeAspect="1"/>
          </p:cNvPicPr>
          <p:nvPr/>
        </p:nvPicPr>
        <p:blipFill>
          <a:blip r:embed="rId4" cstate="print"/>
          <a:srcRect b="7095"/>
          <a:stretch>
            <a:fillRect/>
          </a:stretch>
        </p:blipFill>
        <p:spPr bwMode="auto">
          <a:xfrm>
            <a:off x="5684838" y="2666601"/>
            <a:ext cx="3048000" cy="3663950"/>
          </a:xfrm>
          <a:prstGeom prst="rect">
            <a:avLst/>
          </a:prstGeom>
          <a:noFill/>
          <a:ln w="12700">
            <a:solidFill>
              <a:srgbClr val="91A5A5"/>
            </a:solidFill>
            <a:miter lim="800000"/>
            <a:headEnd/>
            <a:tailEnd/>
          </a:ln>
          <a:effectLst/>
        </p:spPr>
      </p:pic>
      <p:sp>
        <p:nvSpPr>
          <p:cNvPr id="14"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09-23</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347564699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dirty="0" smtClean="0"/>
              <a:t>Disconnected or </a:t>
            </a:r>
            <a:r>
              <a:rPr lang="en-US" dirty="0"/>
              <a:t>C</a:t>
            </a:r>
            <a:r>
              <a:rPr lang="en-US" dirty="0" smtClean="0"/>
              <a:t>onnected?</a:t>
            </a:r>
          </a:p>
        </p:txBody>
      </p:sp>
      <p:sp>
        <p:nvSpPr>
          <p:cNvPr id="116739" name="Content Placeholder 2"/>
          <p:cNvSpPr>
            <a:spLocks noGrp="1"/>
          </p:cNvSpPr>
          <p:nvPr>
            <p:ph type="body" sz="quarter" idx="20"/>
          </p:nvPr>
        </p:nvSpPr>
        <p:spPr>
          <a:xfrm>
            <a:off x="497377" y="441637"/>
            <a:ext cx="1738938" cy="270843"/>
          </a:xfrm>
        </p:spPr>
        <p:txBody>
          <a:bodyPr/>
          <a:lstStyle/>
          <a:p>
            <a:r>
              <a:rPr lang="en-US" dirty="0"/>
              <a:t>STAYING ON TRACK</a:t>
            </a:r>
          </a:p>
        </p:txBody>
      </p:sp>
      <p:sp>
        <p:nvSpPr>
          <p:cNvPr id="2" name="Text Placeholder 1"/>
          <p:cNvSpPr>
            <a:spLocks noGrp="1"/>
          </p:cNvSpPr>
          <p:nvPr>
            <p:ph type="body" sz="quarter" idx="21"/>
          </p:nvPr>
        </p:nvSpPr>
        <p:spPr>
          <a:xfrm>
            <a:off x="529360" y="2127663"/>
            <a:ext cx="7700240" cy="2733056"/>
          </a:xfrm>
        </p:spPr>
        <p:txBody>
          <a:bodyPr/>
          <a:lstStyle/>
          <a:p>
            <a:pPr marL="342900" indent="0">
              <a:buNone/>
            </a:pPr>
            <a:r>
              <a:rPr lang="en-US" b="1" dirty="0"/>
              <a:t>Connected</a:t>
            </a:r>
          </a:p>
          <a:p>
            <a:pPr>
              <a:buClr>
                <a:schemeClr val="bg1">
                  <a:lumMod val="75000"/>
                </a:schemeClr>
              </a:buClr>
            </a:pPr>
            <a:r>
              <a:rPr lang="en-US" dirty="0">
                <a:solidFill>
                  <a:srgbClr val="BFBFBF"/>
                </a:solidFill>
                <a:sym typeface="Wingdings" pitchFamily="-109" charset="2"/>
              </a:rPr>
              <a:t>You have established a user ID and password and regularly review your </a:t>
            </a:r>
            <a:r>
              <a:rPr lang="en-US" dirty="0" smtClean="0">
                <a:solidFill>
                  <a:srgbClr val="BFBFBF"/>
                </a:solidFill>
                <a:sym typeface="Wingdings" pitchFamily="-109" charset="2"/>
              </a:rPr>
              <a:t>account</a:t>
            </a:r>
            <a:endParaRPr lang="en-US" dirty="0">
              <a:solidFill>
                <a:srgbClr val="BFBFBF"/>
              </a:solidFill>
              <a:sym typeface="Wingdings" pitchFamily="-109" charset="2"/>
            </a:endParaRPr>
          </a:p>
          <a:p>
            <a:pPr>
              <a:buClr>
                <a:schemeClr val="bg1">
                  <a:lumMod val="75000"/>
                </a:schemeClr>
              </a:buClr>
            </a:pPr>
            <a:r>
              <a:rPr lang="en-US" dirty="0">
                <a:solidFill>
                  <a:srgbClr val="BFBFBF"/>
                </a:solidFill>
                <a:sym typeface="Wingdings" pitchFamily="-109" charset="2"/>
              </a:rPr>
              <a:t>You review your </a:t>
            </a:r>
            <a:r>
              <a:rPr lang="en-US" i="1" dirty="0">
                <a:solidFill>
                  <a:srgbClr val="BFBFBF"/>
                </a:solidFill>
                <a:sym typeface="Wingdings" pitchFamily="-109" charset="2"/>
              </a:rPr>
              <a:t>Quarterly Account </a:t>
            </a:r>
            <a:r>
              <a:rPr lang="en-US" i="1" dirty="0" smtClean="0">
                <a:solidFill>
                  <a:srgbClr val="BFBFBF"/>
                </a:solidFill>
                <a:sym typeface="Wingdings" pitchFamily="-109" charset="2"/>
              </a:rPr>
              <a:t>Statements</a:t>
            </a:r>
            <a:endParaRPr lang="en-US" i="1" dirty="0">
              <a:solidFill>
                <a:srgbClr val="BFBFBF"/>
              </a:solidFill>
              <a:sym typeface="Wingdings" pitchFamily="-109" charset="2"/>
            </a:endParaRPr>
          </a:p>
          <a:p>
            <a:r>
              <a:rPr lang="en-US" dirty="0">
                <a:sym typeface="Wingdings" pitchFamily="-109" charset="2"/>
              </a:rPr>
              <a:t>You take advantage of planning tools and resources provided by </a:t>
            </a:r>
            <a:r>
              <a:rPr lang="en-US" dirty="0" smtClean="0">
                <a:sym typeface="Wingdings" pitchFamily="-109" charset="2"/>
              </a:rPr>
              <a:t>GuideStone</a:t>
            </a:r>
            <a:endParaRPr lang="en-US" dirty="0">
              <a:sym typeface="Wingdings" pitchFamily="-109" charset="2"/>
            </a:endParaRPr>
          </a:p>
          <a:p>
            <a:endParaRPr lang="en-US" dirty="0"/>
          </a:p>
        </p:txBody>
      </p:sp>
      <p:sp>
        <p:nvSpPr>
          <p:cNvPr id="8"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09-24</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380124614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p:txBody>
          <a:bodyPr/>
          <a:lstStyle/>
          <a:p>
            <a:r>
              <a:rPr lang="en-US" dirty="0" smtClean="0"/>
              <a:t>Guided Planning Services</a:t>
            </a:r>
          </a:p>
        </p:txBody>
      </p:sp>
      <p:sp>
        <p:nvSpPr>
          <p:cNvPr id="8" name="Text Placeholder 7"/>
          <p:cNvSpPr>
            <a:spLocks noGrp="1"/>
          </p:cNvSpPr>
          <p:nvPr>
            <p:ph type="body" sz="quarter" idx="20"/>
          </p:nvPr>
        </p:nvSpPr>
        <p:spPr>
          <a:xfrm>
            <a:off x="497377" y="441637"/>
            <a:ext cx="1738938" cy="270843"/>
          </a:xfrm>
        </p:spPr>
        <p:txBody>
          <a:bodyPr/>
          <a:lstStyle/>
          <a:p>
            <a:r>
              <a:rPr lang="en-US" dirty="0"/>
              <a:t>STAYING ON TRACK</a:t>
            </a:r>
          </a:p>
        </p:txBody>
      </p:sp>
      <p:sp>
        <p:nvSpPr>
          <p:cNvPr id="15" name="Text Placeholder 14"/>
          <p:cNvSpPr>
            <a:spLocks noGrp="1"/>
          </p:cNvSpPr>
          <p:nvPr>
            <p:ph type="body" sz="quarter" idx="21"/>
          </p:nvPr>
        </p:nvSpPr>
        <p:spPr>
          <a:xfrm>
            <a:off x="529360" y="2127663"/>
            <a:ext cx="3704085" cy="2573012"/>
          </a:xfrm>
        </p:spPr>
        <p:txBody>
          <a:bodyPr/>
          <a:lstStyle/>
          <a:p>
            <a:r>
              <a:rPr lang="en-US" sz="2100" dirty="0" smtClean="0"/>
              <a:t>Personalized investment analysis and recommendations </a:t>
            </a:r>
          </a:p>
          <a:p>
            <a:r>
              <a:rPr lang="en-US" sz="2100" dirty="0" smtClean="0"/>
              <a:t>Customized action plans</a:t>
            </a:r>
            <a:br>
              <a:rPr lang="en-US" sz="2100" dirty="0" smtClean="0"/>
            </a:br>
            <a:r>
              <a:rPr lang="en-US" sz="2100" dirty="0" smtClean="0"/>
              <a:t>to help set and reach</a:t>
            </a:r>
            <a:br>
              <a:rPr lang="en-US" sz="2100" dirty="0" smtClean="0"/>
            </a:br>
            <a:r>
              <a:rPr lang="en-US" sz="2100" dirty="0" smtClean="0"/>
              <a:t>retirement goals  </a:t>
            </a:r>
          </a:p>
          <a:p>
            <a:r>
              <a:rPr lang="en-US" sz="2100" dirty="0" smtClean="0"/>
              <a:t>Access </a:t>
            </a:r>
            <a:r>
              <a:rPr lang="en-US" sz="2100" dirty="0" smtClean="0"/>
              <a:t>online or by a</a:t>
            </a:r>
            <a:br>
              <a:rPr lang="en-US" sz="2100" dirty="0" smtClean="0"/>
            </a:br>
            <a:r>
              <a:rPr lang="en-US" sz="2100" dirty="0" smtClean="0"/>
              <a:t>phone appointment</a:t>
            </a:r>
            <a:endParaRPr lang="en-US" sz="2100" dirty="0"/>
          </a:p>
        </p:txBody>
      </p:sp>
      <p:pic>
        <p:nvPicPr>
          <p:cNvPr id="95237" name="Picture 7" descr="GS Advisors logo pantone no tag.jpg"/>
          <p:cNvPicPr>
            <a:picLocks noChangeAspect="1"/>
          </p:cNvPicPr>
          <p:nvPr/>
        </p:nvPicPr>
        <p:blipFill>
          <a:blip r:embed="rId3" cstate="print"/>
          <a:srcRect/>
          <a:stretch>
            <a:fillRect/>
          </a:stretch>
        </p:blipFill>
        <p:spPr bwMode="auto">
          <a:xfrm>
            <a:off x="4249119" y="2369290"/>
            <a:ext cx="1282241" cy="516227"/>
          </a:xfrm>
          <a:prstGeom prst="rect">
            <a:avLst/>
          </a:prstGeom>
          <a:noFill/>
          <a:ln w="9525">
            <a:noFill/>
            <a:miter lim="800000"/>
            <a:headEnd/>
            <a:tailEnd/>
          </a:ln>
        </p:spPr>
      </p:pic>
      <p:pic>
        <p:nvPicPr>
          <p:cNvPr id="14" name="Picture 13" descr="Screen Shot 2.tif"/>
          <p:cNvPicPr>
            <a:picLocks noChangeAspect="1"/>
          </p:cNvPicPr>
          <p:nvPr/>
        </p:nvPicPr>
        <p:blipFill>
          <a:blip r:embed="rId4" cstate="print"/>
          <a:srcRect/>
          <a:stretch>
            <a:fillRect/>
          </a:stretch>
        </p:blipFill>
        <p:spPr bwMode="auto">
          <a:xfrm>
            <a:off x="4294911" y="3065706"/>
            <a:ext cx="3031944" cy="2663929"/>
          </a:xfrm>
          <a:prstGeom prst="rect">
            <a:avLst/>
          </a:prstGeom>
          <a:noFill/>
          <a:ln w="9525">
            <a:solidFill>
              <a:srgbClr val="91A5A5"/>
            </a:solidFill>
            <a:miter lim="800000"/>
            <a:headEnd/>
            <a:tailEnd/>
          </a:ln>
          <a:effectLst/>
        </p:spPr>
      </p:pic>
      <p:pic>
        <p:nvPicPr>
          <p:cNvPr id="13" name="Picture 12" descr="Screen Shot 1.tif"/>
          <p:cNvPicPr>
            <a:picLocks noChangeAspect="1"/>
          </p:cNvPicPr>
          <p:nvPr/>
        </p:nvPicPr>
        <p:blipFill>
          <a:blip r:embed="rId5" cstate="print"/>
          <a:srcRect/>
          <a:stretch>
            <a:fillRect/>
          </a:stretch>
        </p:blipFill>
        <p:spPr bwMode="auto">
          <a:xfrm>
            <a:off x="5579477" y="1495875"/>
            <a:ext cx="3054873" cy="2684633"/>
          </a:xfrm>
          <a:prstGeom prst="rect">
            <a:avLst/>
          </a:prstGeom>
          <a:noFill/>
          <a:ln w="9525">
            <a:solidFill>
              <a:srgbClr val="91A5A5"/>
            </a:solidFill>
            <a:miter lim="800000"/>
            <a:headEnd/>
            <a:tailEnd/>
          </a:ln>
          <a:effectLst/>
        </p:spPr>
      </p:pic>
      <p:sp>
        <p:nvSpPr>
          <p:cNvPr id="10"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09-25</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
        <p:nvSpPr>
          <p:cNvPr id="2" name="TextBox 1"/>
          <p:cNvSpPr txBox="1"/>
          <p:nvPr/>
        </p:nvSpPr>
        <p:spPr>
          <a:xfrm>
            <a:off x="529360" y="6183273"/>
            <a:ext cx="7806904" cy="276999"/>
          </a:xfrm>
          <a:prstGeom prst="rect">
            <a:avLst/>
          </a:prstGeom>
          <a:noFill/>
          <a:ln>
            <a:noFill/>
          </a:ln>
        </p:spPr>
        <p:txBody>
          <a:bodyPr wrap="square" rtlCol="0">
            <a:spAutoFit/>
          </a:bodyPr>
          <a:lstStyle/>
          <a:p>
            <a:r>
              <a:rPr lang="en-US" sz="1200" dirty="0">
                <a:solidFill>
                  <a:srgbClr val="7F7F7F"/>
                </a:solidFill>
              </a:rPr>
              <a:t>Financial advice is provided by GuideStone </a:t>
            </a:r>
            <a:r>
              <a:rPr lang="en-US" sz="1200" dirty="0" smtClean="0">
                <a:solidFill>
                  <a:srgbClr val="7F7F7F"/>
                </a:solidFill>
              </a:rPr>
              <a:t>Advisors</a:t>
            </a:r>
            <a:r>
              <a:rPr lang="en-US" sz="1200" dirty="0">
                <a:solidFill>
                  <a:srgbClr val="7F7F7F"/>
                </a:solidFill>
              </a:rPr>
              <a:t>, a controlled-affiliate </a:t>
            </a:r>
            <a:r>
              <a:rPr lang="en-US" sz="1200" dirty="0" smtClean="0">
                <a:solidFill>
                  <a:srgbClr val="7F7F7F"/>
                </a:solidFill>
              </a:rPr>
              <a:t>of GuideStone </a:t>
            </a:r>
            <a:r>
              <a:rPr lang="en-US" sz="1200" dirty="0">
                <a:solidFill>
                  <a:srgbClr val="7F7F7F"/>
                </a:solidFill>
              </a:rPr>
              <a:t>Financial Resources</a:t>
            </a:r>
            <a:r>
              <a:rPr lang="en-US" sz="1200" dirty="0" smtClean="0">
                <a:solidFill>
                  <a:srgbClr val="7F7F7F"/>
                </a:solidFill>
              </a:rPr>
              <a:t>.</a:t>
            </a:r>
            <a:endParaRPr lang="en-US" sz="1200" dirty="0">
              <a:solidFill>
                <a:srgbClr val="7F7F7F"/>
              </a:solidFill>
            </a:endParaRPr>
          </a:p>
        </p:txBody>
      </p:sp>
    </p:spTree>
    <p:extLst>
      <p:ext uri="{BB962C8B-B14F-4D97-AF65-F5344CB8AC3E}">
        <p14:creationId xmlns:p14="http://schemas.microsoft.com/office/powerpoint/2010/main" val="276351964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3810000" y="4824107"/>
            <a:ext cx="1310640" cy="568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7F7F7F"/>
                </a:solidFill>
                <a:effectLst/>
                <a:uLnTx/>
                <a:uFillTx/>
                <a:latin typeface="+mj-lt"/>
                <a:ea typeface="+mj-ea"/>
                <a:cs typeface="ＭＳ Ｐゴシック" pitchFamily="-65" charset="-128"/>
              </a:rPr>
              <a:t>or</a:t>
            </a:r>
          </a:p>
        </p:txBody>
      </p:sp>
      <p:sp>
        <p:nvSpPr>
          <p:cNvPr id="17" name="Title 1"/>
          <p:cNvSpPr txBox="1">
            <a:spLocks/>
          </p:cNvSpPr>
          <p:nvPr/>
        </p:nvSpPr>
        <p:spPr bwMode="auto">
          <a:xfrm>
            <a:off x="3810000" y="3716667"/>
            <a:ext cx="1310640" cy="568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7F7F7F"/>
                </a:solidFill>
                <a:effectLst/>
                <a:uLnTx/>
                <a:uFillTx/>
                <a:latin typeface="+mj-lt"/>
                <a:ea typeface="+mj-ea"/>
                <a:cs typeface="ＭＳ Ｐゴシック" pitchFamily="-65" charset="-128"/>
              </a:rPr>
              <a:t>or</a:t>
            </a:r>
          </a:p>
        </p:txBody>
      </p:sp>
      <p:sp>
        <p:nvSpPr>
          <p:cNvPr id="14" name="Title 1"/>
          <p:cNvSpPr txBox="1">
            <a:spLocks/>
          </p:cNvSpPr>
          <p:nvPr/>
        </p:nvSpPr>
        <p:spPr bwMode="auto">
          <a:xfrm>
            <a:off x="3820160" y="2548267"/>
            <a:ext cx="1310640" cy="568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7F7F7F"/>
                </a:solidFill>
                <a:effectLst/>
                <a:uLnTx/>
                <a:uFillTx/>
                <a:latin typeface="+mj-lt"/>
                <a:ea typeface="+mj-ea"/>
                <a:cs typeface="ＭＳ Ｐゴシック" pitchFamily="-65" charset="-128"/>
              </a:rPr>
              <a:t>or</a:t>
            </a:r>
          </a:p>
        </p:txBody>
      </p:sp>
      <p:sp>
        <p:nvSpPr>
          <p:cNvPr id="112642" name="Title 1"/>
          <p:cNvSpPr>
            <a:spLocks noGrp="1"/>
          </p:cNvSpPr>
          <p:nvPr>
            <p:ph type="title"/>
          </p:nvPr>
        </p:nvSpPr>
        <p:spPr/>
        <p:txBody>
          <a:bodyPr/>
          <a:lstStyle/>
          <a:p>
            <a:r>
              <a:rPr lang="en-US" dirty="0" smtClean="0"/>
              <a:t>What type of investor </a:t>
            </a:r>
            <a:r>
              <a:rPr lang="en-US" dirty="0"/>
              <a:t>a</a:t>
            </a:r>
            <a:r>
              <a:rPr lang="en-US" dirty="0" smtClean="0"/>
              <a:t>re </a:t>
            </a:r>
            <a:r>
              <a:rPr lang="en-US" dirty="0"/>
              <a:t>y</a:t>
            </a:r>
            <a:r>
              <a:rPr lang="en-US" dirty="0" smtClean="0"/>
              <a:t>ou? </a:t>
            </a:r>
          </a:p>
        </p:txBody>
      </p:sp>
      <p:sp>
        <p:nvSpPr>
          <p:cNvPr id="2" name="Text Placeholder 1"/>
          <p:cNvSpPr>
            <a:spLocks noGrp="1"/>
          </p:cNvSpPr>
          <p:nvPr>
            <p:ph type="body" sz="quarter" idx="20"/>
          </p:nvPr>
        </p:nvSpPr>
        <p:spPr>
          <a:xfrm>
            <a:off x="497377" y="441637"/>
            <a:ext cx="1738938" cy="270843"/>
          </a:xfrm>
        </p:spPr>
        <p:txBody>
          <a:bodyPr/>
          <a:lstStyle/>
          <a:p>
            <a:r>
              <a:rPr lang="en-US" dirty="0"/>
              <a:t>STAYING ON TRACK</a:t>
            </a:r>
          </a:p>
        </p:txBody>
      </p:sp>
      <p:sp>
        <p:nvSpPr>
          <p:cNvPr id="8" name="Rounded Rectangle 7"/>
          <p:cNvSpPr/>
          <p:nvPr/>
        </p:nvSpPr>
        <p:spPr bwMode="auto">
          <a:xfrm>
            <a:off x="1419860" y="2586367"/>
            <a:ext cx="2603500" cy="561340"/>
          </a:xfrm>
          <a:prstGeom prst="roundRect">
            <a:avLst>
              <a:gd name="adj" fmla="val 0"/>
            </a:avLst>
          </a:prstGeom>
          <a:solidFill>
            <a:srgbClr val="91A5A5"/>
          </a:solidFill>
          <a:ln w="9525" cap="flat" cmpd="sng" algn="ctr">
            <a:solidFill>
              <a:schemeClr val="bg1"/>
            </a:solidFill>
            <a:prstDash val="solid"/>
            <a:round/>
            <a:headEnd type="none" w="med" len="med"/>
            <a:tailEnd type="none" w="med" len="med"/>
          </a:ln>
          <a:effectLst/>
          <a:scene3d>
            <a:camera prst="orthographicFront"/>
            <a:lightRig rig="threePt" dir="t"/>
          </a:scene3d>
          <a:sp3d prstMaterial="dkEdge">
            <a:bevelB w="1168400" prst="cross"/>
          </a:sp3d>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Pct val="90000"/>
              <a:tabLst/>
            </a:pPr>
            <a:r>
              <a:rPr kumimoji="0" lang="en-US" sz="2800" b="1" i="0" u="none" strike="noStrike" cap="none" normalizeH="0" dirty="0" smtClean="0">
                <a:ln>
                  <a:noFill/>
                </a:ln>
                <a:solidFill>
                  <a:schemeClr val="bg1"/>
                </a:solidFill>
                <a:latin typeface="+mj-lt"/>
                <a:ea typeface="ＭＳ Ｐゴシック" pitchFamily="-80" charset="-128"/>
              </a:rPr>
              <a:t>Accidental</a:t>
            </a:r>
          </a:p>
        </p:txBody>
      </p:sp>
      <p:sp>
        <p:nvSpPr>
          <p:cNvPr id="20"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09-26</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
        <p:nvSpPr>
          <p:cNvPr id="19" name="Rounded Rectangle 18"/>
          <p:cNvSpPr/>
          <p:nvPr/>
        </p:nvSpPr>
        <p:spPr bwMode="auto">
          <a:xfrm>
            <a:off x="1419860" y="3754767"/>
            <a:ext cx="2603500" cy="561340"/>
          </a:xfrm>
          <a:prstGeom prst="roundRect">
            <a:avLst>
              <a:gd name="adj" fmla="val 0"/>
            </a:avLst>
          </a:prstGeom>
          <a:solidFill>
            <a:srgbClr val="91A5A5"/>
          </a:solidFill>
          <a:ln w="9525" cap="flat" cmpd="sng" algn="ctr">
            <a:solidFill>
              <a:schemeClr val="bg1"/>
            </a:solidFill>
            <a:prstDash val="solid"/>
            <a:round/>
            <a:headEnd type="none" w="med" len="med"/>
            <a:tailEnd type="none" w="med" len="med"/>
          </a:ln>
          <a:effectLst/>
          <a:scene3d>
            <a:camera prst="orthographicFront"/>
            <a:lightRig rig="threePt" dir="t"/>
          </a:scene3d>
          <a:sp3d prstMaterial="dkEdge">
            <a:bevelB w="1168400" prst="cross"/>
          </a:sp3d>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Pct val="90000"/>
              <a:tabLst/>
            </a:pPr>
            <a:r>
              <a:rPr kumimoji="0" lang="en-US" sz="2800" b="1" i="0" u="none" strike="noStrike" cap="none" normalizeH="0" dirty="0" smtClean="0">
                <a:ln>
                  <a:noFill/>
                </a:ln>
                <a:solidFill>
                  <a:srgbClr val="FFFFFF"/>
                </a:solidFill>
                <a:latin typeface="+mj-lt"/>
                <a:ea typeface="ＭＳ Ｐゴシック" pitchFamily="-80" charset="-128"/>
              </a:rPr>
              <a:t>Small Picture</a:t>
            </a:r>
          </a:p>
        </p:txBody>
      </p:sp>
      <p:sp>
        <p:nvSpPr>
          <p:cNvPr id="21" name="Rounded Rectangle 20"/>
          <p:cNvSpPr/>
          <p:nvPr/>
        </p:nvSpPr>
        <p:spPr bwMode="auto">
          <a:xfrm>
            <a:off x="1419860" y="4862207"/>
            <a:ext cx="2603500" cy="561340"/>
          </a:xfrm>
          <a:prstGeom prst="roundRect">
            <a:avLst>
              <a:gd name="adj" fmla="val 0"/>
            </a:avLst>
          </a:prstGeom>
          <a:solidFill>
            <a:srgbClr val="91A5A5"/>
          </a:solidFill>
          <a:ln w="9525" cap="flat" cmpd="sng" algn="ctr">
            <a:solidFill>
              <a:schemeClr val="bg1"/>
            </a:solidFill>
            <a:prstDash val="solid"/>
            <a:round/>
            <a:headEnd type="none" w="med" len="med"/>
            <a:tailEnd type="none" w="med" len="med"/>
          </a:ln>
          <a:effectLst/>
          <a:scene3d>
            <a:camera prst="orthographicFront"/>
            <a:lightRig rig="threePt" dir="t"/>
          </a:scene3d>
          <a:sp3d prstMaterial="dkEdge">
            <a:bevelB w="1168400" prst="cross"/>
          </a:sp3d>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Pct val="90000"/>
              <a:tabLst/>
            </a:pPr>
            <a:r>
              <a:rPr kumimoji="0" lang="en-US" sz="2800" b="1" i="0" u="none" strike="noStrike" cap="none" normalizeH="0" dirty="0" smtClean="0">
                <a:ln>
                  <a:noFill/>
                </a:ln>
                <a:solidFill>
                  <a:srgbClr val="FFFFFF"/>
                </a:solidFill>
                <a:latin typeface="+mj-lt"/>
                <a:ea typeface="ＭＳ Ｐゴシック" pitchFamily="-80" charset="-128"/>
              </a:rPr>
              <a:t>Disconnected</a:t>
            </a:r>
          </a:p>
        </p:txBody>
      </p:sp>
      <p:sp>
        <p:nvSpPr>
          <p:cNvPr id="22" name="Rounded Rectangle 21"/>
          <p:cNvSpPr/>
          <p:nvPr/>
        </p:nvSpPr>
        <p:spPr bwMode="auto">
          <a:xfrm>
            <a:off x="4945380" y="2586367"/>
            <a:ext cx="2603500" cy="561340"/>
          </a:xfrm>
          <a:prstGeom prst="roundRect">
            <a:avLst>
              <a:gd name="adj" fmla="val 0"/>
            </a:avLst>
          </a:prstGeom>
          <a:solidFill>
            <a:srgbClr val="91A5A5"/>
          </a:solidFill>
          <a:ln w="9525" cap="flat" cmpd="sng" algn="ctr">
            <a:solidFill>
              <a:schemeClr val="bg1"/>
            </a:solidFill>
            <a:prstDash val="solid"/>
            <a:round/>
            <a:headEnd type="none" w="med" len="med"/>
            <a:tailEnd type="none" w="med" len="med"/>
          </a:ln>
          <a:effectLst/>
          <a:scene3d>
            <a:camera prst="orthographicFront"/>
            <a:lightRig rig="threePt" dir="t"/>
          </a:scene3d>
          <a:sp3d prstMaterial="dkEdge">
            <a:bevelB w="1168400" prst="cross"/>
          </a:sp3d>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Pct val="90000"/>
              <a:tabLst/>
            </a:pPr>
            <a:r>
              <a:rPr kumimoji="0" lang="en-US" sz="2800" b="1" i="0" u="none" strike="noStrike" cap="none" normalizeH="0" dirty="0" smtClean="0">
                <a:ln>
                  <a:noFill/>
                </a:ln>
                <a:solidFill>
                  <a:srgbClr val="FFFFFF"/>
                </a:solidFill>
                <a:latin typeface="+mj-lt"/>
                <a:ea typeface="ＭＳ Ｐゴシック" pitchFamily="-80" charset="-128"/>
              </a:rPr>
              <a:t>Intentional</a:t>
            </a:r>
          </a:p>
        </p:txBody>
      </p:sp>
      <p:sp>
        <p:nvSpPr>
          <p:cNvPr id="23" name="Rounded Rectangle 22"/>
          <p:cNvSpPr/>
          <p:nvPr/>
        </p:nvSpPr>
        <p:spPr bwMode="auto">
          <a:xfrm>
            <a:off x="4935220" y="3754767"/>
            <a:ext cx="2603500" cy="561340"/>
          </a:xfrm>
          <a:prstGeom prst="roundRect">
            <a:avLst>
              <a:gd name="adj" fmla="val 0"/>
            </a:avLst>
          </a:prstGeom>
          <a:solidFill>
            <a:srgbClr val="91A5A5"/>
          </a:solidFill>
          <a:ln w="9525" cap="flat" cmpd="sng" algn="ctr">
            <a:solidFill>
              <a:schemeClr val="bg1"/>
            </a:solidFill>
            <a:prstDash val="solid"/>
            <a:round/>
            <a:headEnd type="none" w="med" len="med"/>
            <a:tailEnd type="none" w="med" len="med"/>
          </a:ln>
          <a:effectLst/>
          <a:scene3d>
            <a:camera prst="orthographicFront"/>
            <a:lightRig rig="threePt" dir="t"/>
          </a:scene3d>
          <a:sp3d prstMaterial="dkEdge">
            <a:bevelB w="1168400" prst="cross"/>
          </a:sp3d>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Pct val="90000"/>
              <a:tabLst/>
            </a:pPr>
            <a:r>
              <a:rPr kumimoji="0" lang="en-US" sz="2800" b="1" i="0" u="none" strike="noStrike" cap="none" normalizeH="0" dirty="0" smtClean="0">
                <a:ln>
                  <a:noFill/>
                </a:ln>
                <a:solidFill>
                  <a:srgbClr val="FFFFFF"/>
                </a:solidFill>
                <a:latin typeface="+mj-lt"/>
                <a:ea typeface="ＭＳ Ｐゴシック" pitchFamily="-80" charset="-128"/>
              </a:rPr>
              <a:t>Big Picture</a:t>
            </a:r>
          </a:p>
        </p:txBody>
      </p:sp>
      <p:sp>
        <p:nvSpPr>
          <p:cNvPr id="24" name="Rounded Rectangle 23"/>
          <p:cNvSpPr/>
          <p:nvPr/>
        </p:nvSpPr>
        <p:spPr bwMode="auto">
          <a:xfrm>
            <a:off x="4935220" y="4862207"/>
            <a:ext cx="2603500" cy="561340"/>
          </a:xfrm>
          <a:prstGeom prst="roundRect">
            <a:avLst>
              <a:gd name="adj" fmla="val 0"/>
            </a:avLst>
          </a:prstGeom>
          <a:solidFill>
            <a:srgbClr val="91A5A5"/>
          </a:solidFill>
          <a:ln w="9525" cap="flat" cmpd="sng" algn="ctr">
            <a:solidFill>
              <a:schemeClr val="bg1"/>
            </a:solidFill>
            <a:prstDash val="solid"/>
            <a:round/>
            <a:headEnd type="none" w="med" len="med"/>
            <a:tailEnd type="none" w="med" len="med"/>
          </a:ln>
          <a:effectLst/>
          <a:scene3d>
            <a:camera prst="orthographicFront"/>
            <a:lightRig rig="threePt" dir="t"/>
          </a:scene3d>
          <a:sp3d prstMaterial="dkEdge">
            <a:bevelB w="1168400" prst="cross"/>
          </a:sp3d>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Pct val="90000"/>
              <a:tabLst/>
            </a:pPr>
            <a:r>
              <a:rPr kumimoji="0" lang="en-US" sz="2800" b="1" i="0" u="none" strike="noStrike" cap="none" normalizeH="0" dirty="0" smtClean="0">
                <a:ln>
                  <a:noFill/>
                </a:ln>
                <a:solidFill>
                  <a:srgbClr val="FFFFFF"/>
                </a:solidFill>
                <a:latin typeface="+mj-lt"/>
                <a:ea typeface="ＭＳ Ｐゴシック" pitchFamily="-80" charset="-128"/>
              </a:rPr>
              <a:t>Connected</a:t>
            </a:r>
          </a:p>
        </p:txBody>
      </p:sp>
    </p:spTree>
    <p:extLst>
      <p:ext uri="{BB962C8B-B14F-4D97-AF65-F5344CB8AC3E}">
        <p14:creationId xmlns:p14="http://schemas.microsoft.com/office/powerpoint/2010/main" val="387772172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1651000"/>
            <a:ext cx="7871147" cy="4524316"/>
          </a:xfrm>
          <a:prstGeom prst="rect">
            <a:avLst/>
          </a:prstGeom>
        </p:spPr>
        <p:txBody>
          <a:bodyPr wrap="square">
            <a:spAutoFit/>
          </a:bodyPr>
          <a:lstStyle/>
          <a:p>
            <a:r>
              <a:rPr lang="en-US" sz="1600" dirty="0" smtClean="0">
                <a:solidFill>
                  <a:srgbClr val="7F7F7F"/>
                </a:solidFill>
              </a:rPr>
              <a:t>The MyDestination Funds attempt to achieve their objectives by investing in the GuideStone Select Funds. These funds are managed to a retirement date (“target date”) by adjusting the percentage of fixed-income securities and equity securities to become more conservative each year until reaching the retirement year and then approximately 15 years thereafter. The target date in the name of the funds is the approximate date when an investor plans to start withdrawing money. By investing in them, you will also incur the expenses and risks of the underlying Select Funds. The principal risks of the Funds will change depending on the asset mix of the Select Funds in which they invest. You may directly invest in the Select Funds. The Funds’ value will go up and down in response to changes in the share prices of the investments that they own. There is no guarantee that the Funds’ principal value will increase, including at the targeted date. It is possible to lose money by investing in the Funds. The Asset Allocation Funds attempt to achieve their objectives by investing in the GuideStone Select Funds. By investing in these Funds, you will also incur the expenses and risks of the underlying Select Funds. The principal risks of the Funds will change depending on the asset mix of the Select Funds in which they invest. You may directly invest in the Select Funds. The Funds’ value will go up and down in response to changes in the share prices of the investments that they own. It is possible to lose money by investing in the Funds.</a:t>
            </a:r>
            <a:endParaRPr lang="en-US" sz="1600" dirty="0">
              <a:solidFill>
                <a:srgbClr val="7F7F7F"/>
              </a:solidFill>
            </a:endParaRPr>
          </a:p>
        </p:txBody>
      </p:sp>
      <p:sp>
        <p:nvSpPr>
          <p:cNvPr id="6"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09-27</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
        <p:nvSpPr>
          <p:cNvPr id="3" name="Text Placeholder 2"/>
          <p:cNvSpPr>
            <a:spLocks noGrp="1"/>
          </p:cNvSpPr>
          <p:nvPr>
            <p:ph type="body" sz="quarter" idx="20"/>
          </p:nvPr>
        </p:nvSpPr>
        <p:spPr>
          <a:xfrm>
            <a:off x="497377" y="441637"/>
            <a:ext cx="1738938" cy="270843"/>
          </a:xfrm>
        </p:spPr>
        <p:txBody>
          <a:bodyPr/>
          <a:lstStyle/>
          <a:p>
            <a:r>
              <a:rPr lang="en-US" dirty="0"/>
              <a:t>STAYING ON </a:t>
            </a:r>
            <a:r>
              <a:rPr lang="en-US" dirty="0" smtClean="0"/>
              <a:t>TRACK</a:t>
            </a:r>
            <a:endParaRPr lang="en-US" dirty="0"/>
          </a:p>
        </p:txBody>
      </p:sp>
    </p:spTree>
    <p:extLst>
      <p:ext uri="{BB962C8B-B14F-4D97-AF65-F5344CB8AC3E}">
        <p14:creationId xmlns:p14="http://schemas.microsoft.com/office/powerpoint/2010/main" val="292891045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sz="quarter" idx="20"/>
          </p:nvPr>
        </p:nvSpPr>
        <p:spPr>
          <a:xfrm>
            <a:off x="497377" y="441637"/>
            <a:ext cx="1738938" cy="270843"/>
          </a:xfrm>
        </p:spPr>
        <p:txBody>
          <a:bodyPr/>
          <a:lstStyle/>
          <a:p>
            <a:r>
              <a:rPr lang="en-US" dirty="0"/>
              <a:t>STAYING ON TRACK</a:t>
            </a:r>
          </a:p>
        </p:txBody>
      </p:sp>
      <p:sp>
        <p:nvSpPr>
          <p:cNvPr id="6" name="Text Placeholder 5"/>
          <p:cNvSpPr>
            <a:spLocks noGrp="1"/>
          </p:cNvSpPr>
          <p:nvPr>
            <p:ph type="body" sz="quarter" idx="21"/>
          </p:nvPr>
        </p:nvSpPr>
        <p:spPr>
          <a:xfrm>
            <a:off x="529360" y="2127663"/>
            <a:ext cx="7598639" cy="2800767"/>
          </a:xfrm>
        </p:spPr>
        <p:txBody>
          <a:bodyPr/>
          <a:lstStyle/>
          <a:p>
            <a:pPr marL="342900" indent="0">
              <a:buNone/>
            </a:pPr>
            <a:r>
              <a:rPr lang="en-US" sz="2000" i="1" dirty="0">
                <a:latin typeface="Franklin Gothic Book"/>
                <a:cs typeface="Franklin Gothic Book"/>
              </a:rPr>
              <a:t>You should carefully consider the investment objectives, risks, charges and expenses of the GuideStone Funds before investing. A prospectus with this and other information about the Funds may be obtained by calling </a:t>
            </a:r>
            <a:r>
              <a:rPr lang="en-US" sz="2000" i="1" dirty="0">
                <a:latin typeface="Franklin Gothic Medium"/>
                <a:cs typeface="Franklin Gothic Medium"/>
              </a:rPr>
              <a:t>1-888-GS-FUNDS </a:t>
            </a:r>
            <a:r>
              <a:rPr lang="en-US" sz="2000" i="1" dirty="0">
                <a:latin typeface="Franklin Gothic Book"/>
                <a:cs typeface="Franklin Gothic Book"/>
              </a:rPr>
              <a:t>(1-888-473-8637) or downloading one at </a:t>
            </a:r>
            <a:r>
              <a:rPr lang="en-US" sz="2000" i="1" dirty="0" smtClean="0">
                <a:latin typeface="Franklin Gothic Book"/>
                <a:cs typeface="Franklin Gothic Book"/>
              </a:rPr>
              <a:t>GuideStoneFunds.com. </a:t>
            </a:r>
            <a:r>
              <a:rPr lang="en-US" sz="2000" i="1" dirty="0">
                <a:latin typeface="Franklin Gothic Book"/>
                <a:cs typeface="Franklin Gothic Book"/>
              </a:rPr>
              <a:t>It should be read carefully before investing.</a:t>
            </a:r>
          </a:p>
          <a:p>
            <a:pPr marL="342900" indent="0">
              <a:buNone/>
            </a:pPr>
            <a:r>
              <a:rPr lang="en-US" sz="2000" dirty="0">
                <a:latin typeface="Franklin Gothic Book"/>
                <a:cs typeface="Franklin Gothic Book"/>
              </a:rPr>
              <a:t>GuideStone Funds are distributed by Foreside Funds Distributors LLC, not an advisor affiliate.</a:t>
            </a:r>
          </a:p>
          <a:p>
            <a:endParaRPr lang="en-US" dirty="0"/>
          </a:p>
        </p:txBody>
      </p:sp>
      <p:sp>
        <p:nvSpPr>
          <p:cNvPr id="7"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09-28</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415010403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529360" y="1606132"/>
            <a:ext cx="2972853" cy="492443"/>
          </a:xfrm>
        </p:spPr>
        <p:txBody>
          <a:bodyPr/>
          <a:lstStyle/>
          <a:p>
            <a:r>
              <a:rPr lang="en-US" dirty="0" smtClean="0"/>
              <a:t>What type of investor </a:t>
            </a:r>
            <a:r>
              <a:rPr lang="en-US" dirty="0"/>
              <a:t>a</a:t>
            </a:r>
            <a:r>
              <a:rPr lang="en-US" dirty="0" smtClean="0"/>
              <a:t>re </a:t>
            </a:r>
            <a:r>
              <a:rPr lang="en-US" dirty="0"/>
              <a:t>y</a:t>
            </a:r>
            <a:r>
              <a:rPr lang="en-US" dirty="0" smtClean="0"/>
              <a:t>ou?</a:t>
            </a:r>
          </a:p>
        </p:txBody>
      </p:sp>
      <p:sp>
        <p:nvSpPr>
          <p:cNvPr id="3" name="Content Placeholder 2"/>
          <p:cNvSpPr>
            <a:spLocks noGrp="1"/>
          </p:cNvSpPr>
          <p:nvPr>
            <p:ph type="body" sz="quarter" idx="20"/>
          </p:nvPr>
        </p:nvSpPr>
        <p:spPr>
          <a:xfrm>
            <a:off x="497377" y="441639"/>
            <a:ext cx="1738938" cy="270843"/>
          </a:xfrm>
        </p:spPr>
        <p:txBody>
          <a:bodyPr/>
          <a:lstStyle/>
          <a:p>
            <a:r>
              <a:rPr lang="en-US" dirty="0" smtClean="0"/>
              <a:t>STAYING ON TRACK</a:t>
            </a:r>
            <a:endParaRPr lang="en-US" b="1" dirty="0"/>
          </a:p>
        </p:txBody>
      </p:sp>
      <p:sp>
        <p:nvSpPr>
          <p:cNvPr id="2" name="Text Placeholder 1"/>
          <p:cNvSpPr>
            <a:spLocks noGrp="1"/>
          </p:cNvSpPr>
          <p:nvPr>
            <p:ph type="body" sz="quarter" idx="21"/>
          </p:nvPr>
        </p:nvSpPr>
        <p:spPr>
          <a:xfrm>
            <a:off x="529360" y="2127663"/>
            <a:ext cx="4064388" cy="1249573"/>
          </a:xfrm>
        </p:spPr>
        <p:txBody>
          <a:bodyPr/>
          <a:lstStyle/>
          <a:p>
            <a:r>
              <a:rPr lang="en-US" dirty="0"/>
              <a:t>Accidental or Intentional?</a:t>
            </a:r>
          </a:p>
          <a:p>
            <a:r>
              <a:rPr lang="en-US" dirty="0"/>
              <a:t>Small Picture or Big Picture?</a:t>
            </a:r>
          </a:p>
          <a:p>
            <a:r>
              <a:rPr lang="en-US" dirty="0"/>
              <a:t>Disconnected or Connected</a:t>
            </a:r>
            <a:r>
              <a:rPr lang="en-US" dirty="0" smtClean="0"/>
              <a:t>?</a:t>
            </a:r>
            <a:endParaRPr lang="en-US" dirty="0"/>
          </a:p>
        </p:txBody>
      </p:sp>
      <p:sp>
        <p:nvSpPr>
          <p:cNvPr id="11"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09-2</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pic>
        <p:nvPicPr>
          <p:cNvPr id="4" name="Picture 3" descr="20080602gsreading-01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748" y="0"/>
            <a:ext cx="4569494" cy="6461707"/>
          </a:xfrm>
          <a:prstGeom prst="rect">
            <a:avLst/>
          </a:prstGeom>
        </p:spPr>
      </p:pic>
    </p:spTree>
    <p:extLst>
      <p:ext uri="{BB962C8B-B14F-4D97-AF65-F5344CB8AC3E}">
        <p14:creationId xmlns:p14="http://schemas.microsoft.com/office/powerpoint/2010/main" val="143605008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sz="quarter" idx="20"/>
          </p:nvPr>
        </p:nvSpPr>
        <p:spPr>
          <a:xfrm>
            <a:off x="497377" y="441637"/>
            <a:ext cx="1738938" cy="270843"/>
          </a:xfrm>
        </p:spPr>
        <p:txBody>
          <a:bodyPr/>
          <a:lstStyle/>
          <a:p>
            <a:r>
              <a:rPr lang="en-US" dirty="0" smtClean="0"/>
              <a:t>STAYING ON TRACK</a:t>
            </a:r>
            <a:endParaRPr lang="en-US" dirty="0"/>
          </a:p>
        </p:txBody>
      </p:sp>
      <p:sp>
        <p:nvSpPr>
          <p:cNvPr id="3" name="Text Placeholder 2"/>
          <p:cNvSpPr>
            <a:spLocks noGrp="1"/>
          </p:cNvSpPr>
          <p:nvPr>
            <p:ph type="body" sz="quarter" idx="21"/>
          </p:nvPr>
        </p:nvSpPr>
        <p:spPr>
          <a:xfrm>
            <a:off x="529360" y="2127663"/>
            <a:ext cx="4048736" cy="1421928"/>
          </a:xfrm>
        </p:spPr>
        <p:txBody>
          <a:bodyPr/>
          <a:lstStyle/>
          <a:p>
            <a:pPr marL="342900" indent="0">
              <a:buNone/>
            </a:pPr>
            <a:r>
              <a:rPr lang="en-US" dirty="0" smtClean="0"/>
              <a:t>Please complete the </a:t>
            </a:r>
            <a:r>
              <a:rPr lang="en-US" i="1" dirty="0" smtClean="0"/>
              <a:t>Meeting Registration Form</a:t>
            </a:r>
            <a:r>
              <a:rPr lang="en-US" dirty="0" smtClean="0"/>
              <a:t/>
            </a:r>
            <a:br>
              <a:rPr lang="en-US" dirty="0" smtClean="0"/>
            </a:br>
            <a:r>
              <a:rPr lang="en-US" dirty="0" smtClean="0"/>
              <a:t>to let us know how we can better serve your needs.</a:t>
            </a:r>
            <a:endParaRPr lang="en-US" dirty="0"/>
          </a:p>
        </p:txBody>
      </p:sp>
      <p:sp>
        <p:nvSpPr>
          <p:cNvPr id="12"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75000"/>
                  </a:schemeClr>
                </a:solidFill>
              </a:rPr>
              <a:t>B</a:t>
            </a:r>
            <a:r>
              <a:rPr kumimoji="0" lang="en-US" sz="900" b="0" i="0" u="none" strike="noStrike" kern="1200" cap="none" spc="0" normalizeH="0" baseline="0" noProof="0" dirty="0" smtClean="0">
                <a:ln>
                  <a:noFill/>
                </a:ln>
                <a:solidFill>
                  <a:schemeClr val="bg1">
                    <a:lumMod val="75000"/>
                  </a:schemeClr>
                </a:solidFill>
                <a:effectLst/>
                <a:uLnTx/>
                <a:uFillTx/>
                <a:latin typeface="+mn-lt"/>
                <a:ea typeface="+mn-ea"/>
                <a:cs typeface="+mn-cs"/>
              </a:rPr>
              <a:t>09-</a:t>
            </a:r>
            <a:r>
              <a:rPr lang="en-US" sz="900" dirty="0" smtClean="0">
                <a:solidFill>
                  <a:schemeClr val="bg1">
                    <a:lumMod val="75000"/>
                  </a:schemeClr>
                </a:solidFill>
              </a:rPr>
              <a:t>29</a:t>
            </a:r>
            <a:endParaRPr kumimoji="0" lang="en-US" sz="900" b="0" i="0" u="none" strike="noStrike" kern="1200" cap="none" spc="0" normalizeH="0" baseline="0" noProof="0" dirty="0">
              <a:ln>
                <a:noFill/>
              </a:ln>
              <a:solidFill>
                <a:schemeClr val="bg1">
                  <a:lumMod val="75000"/>
                </a:schemeClr>
              </a:solidFill>
              <a:effectLst/>
              <a:uLnTx/>
              <a:uFillTx/>
              <a:latin typeface="+mn-lt"/>
              <a:ea typeface="+mn-ea"/>
              <a:cs typeface="+mn-cs"/>
            </a:endParaRPr>
          </a:p>
        </p:txBody>
      </p:sp>
      <p:pic>
        <p:nvPicPr>
          <p:cNvPr id="8" name="Picture 7" descr="79939725 group at wor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096" y="0"/>
            <a:ext cx="4575525" cy="6470236"/>
          </a:xfrm>
          <a:prstGeom prst="rect">
            <a:avLst/>
          </a:prstGeom>
        </p:spPr>
      </p:pic>
    </p:spTree>
    <p:extLst>
      <p:ext uri="{BB962C8B-B14F-4D97-AF65-F5344CB8AC3E}">
        <p14:creationId xmlns:p14="http://schemas.microsoft.com/office/powerpoint/2010/main" val="394148215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09-30</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148500444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Slides</a:t>
            </a:r>
            <a:endParaRPr lang="en-US" dirty="0"/>
          </a:p>
        </p:txBody>
      </p:sp>
      <p:sp>
        <p:nvSpPr>
          <p:cNvPr id="4"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09-31</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427030720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smtClean="0"/>
              <a:t>Defining “Retirement”</a:t>
            </a:r>
            <a:endParaRPr lang="en-US" dirty="0"/>
          </a:p>
        </p:txBody>
      </p:sp>
      <p:sp>
        <p:nvSpPr>
          <p:cNvPr id="2" name="Text Placeholder 1"/>
          <p:cNvSpPr>
            <a:spLocks noGrp="1"/>
          </p:cNvSpPr>
          <p:nvPr>
            <p:ph type="body" sz="quarter" idx="20"/>
          </p:nvPr>
        </p:nvSpPr>
        <p:spPr>
          <a:xfrm>
            <a:off x="497377" y="441637"/>
            <a:ext cx="1738938" cy="270843"/>
          </a:xfrm>
        </p:spPr>
        <p:txBody>
          <a:bodyPr/>
          <a:lstStyle/>
          <a:p>
            <a:r>
              <a:rPr lang="en-US" dirty="0"/>
              <a:t>STAYING ON TRACK</a:t>
            </a:r>
          </a:p>
        </p:txBody>
      </p:sp>
      <p:sp>
        <p:nvSpPr>
          <p:cNvPr id="9"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09-32</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
        <p:nvSpPr>
          <p:cNvPr id="5" name="Rounded Rectangle 4"/>
          <p:cNvSpPr/>
          <p:nvPr/>
        </p:nvSpPr>
        <p:spPr bwMode="auto">
          <a:xfrm>
            <a:off x="1685290" y="3063240"/>
            <a:ext cx="5773420" cy="731520"/>
          </a:xfrm>
          <a:prstGeom prst="roundRect">
            <a:avLst>
              <a:gd name="adj" fmla="val 0"/>
            </a:avLst>
          </a:prstGeom>
          <a:solidFill>
            <a:srgbClr val="91A5A5"/>
          </a:solidFill>
          <a:ln w="9525" cap="flat" cmpd="sng" algn="ctr">
            <a:solidFill>
              <a:schemeClr val="bg1"/>
            </a:solidFill>
            <a:prstDash val="solid"/>
            <a:round/>
            <a:headEnd type="none" w="med" len="med"/>
            <a:tailEnd type="none" w="med" len="med"/>
          </a:ln>
          <a:effectLst/>
          <a:scene3d>
            <a:camera prst="orthographicFront"/>
            <a:lightRig rig="threePt" dir="t"/>
          </a:scene3d>
          <a:sp3d prstMaterial="dkEdge">
            <a:bevelB w="1168400" prst="cross"/>
          </a:sp3d>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20000"/>
              </a:spcBef>
              <a:spcAft>
                <a:spcPct val="0"/>
              </a:spcAft>
              <a:buClrTx/>
              <a:buSzPct val="90000"/>
              <a:tabLst/>
            </a:pPr>
            <a:r>
              <a:rPr kumimoji="0" lang="en-US" sz="2800" i="0" u="none" strike="noStrike" cap="none" normalizeH="0" dirty="0" smtClean="0">
                <a:ln>
                  <a:noFill/>
                </a:ln>
                <a:solidFill>
                  <a:srgbClr val="FFFFFF"/>
                </a:solidFill>
                <a:latin typeface="+mj-lt"/>
                <a:ea typeface="ＭＳ Ｐゴシック" pitchFamily="-80" charset="-128"/>
              </a:rPr>
              <a:t>The day they stop paying  you</a:t>
            </a:r>
          </a:p>
        </p:txBody>
      </p:sp>
    </p:spTree>
    <p:extLst>
      <p:ext uri="{BB962C8B-B14F-4D97-AF65-F5344CB8AC3E}">
        <p14:creationId xmlns:p14="http://schemas.microsoft.com/office/powerpoint/2010/main" val="257479559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Retirement Planning Myths</a:t>
            </a:r>
            <a:endParaRPr lang="en-US" dirty="0"/>
          </a:p>
        </p:txBody>
      </p:sp>
      <p:sp>
        <p:nvSpPr>
          <p:cNvPr id="7" name="Content Placeholder 6"/>
          <p:cNvSpPr>
            <a:spLocks noGrp="1"/>
          </p:cNvSpPr>
          <p:nvPr>
            <p:ph type="body" sz="quarter" idx="20"/>
          </p:nvPr>
        </p:nvSpPr>
        <p:spPr>
          <a:xfrm>
            <a:off x="497377" y="441637"/>
            <a:ext cx="1738938" cy="270843"/>
          </a:xfrm>
        </p:spPr>
        <p:txBody>
          <a:bodyPr/>
          <a:lstStyle/>
          <a:p>
            <a:r>
              <a:rPr lang="en-US" dirty="0"/>
              <a:t>STAYING ON TRACK</a:t>
            </a:r>
          </a:p>
        </p:txBody>
      </p:sp>
      <p:sp>
        <p:nvSpPr>
          <p:cNvPr id="2" name="Text Placeholder 1"/>
          <p:cNvSpPr>
            <a:spLocks noGrp="1"/>
          </p:cNvSpPr>
          <p:nvPr>
            <p:ph type="body" sz="quarter" idx="21"/>
          </p:nvPr>
        </p:nvSpPr>
        <p:spPr>
          <a:xfrm>
            <a:off x="529360" y="2127663"/>
            <a:ext cx="7700240" cy="1652760"/>
          </a:xfrm>
        </p:spPr>
        <p:txBody>
          <a:bodyPr/>
          <a:lstStyle/>
          <a:p>
            <a:r>
              <a:rPr lang="en-US" dirty="0" smtClean="0"/>
              <a:t>I can always work longer</a:t>
            </a:r>
          </a:p>
          <a:p>
            <a:r>
              <a:rPr lang="en-US" dirty="0" smtClean="0"/>
              <a:t>I should pay off my debt before I start saving</a:t>
            </a:r>
          </a:p>
          <a:p>
            <a:r>
              <a:rPr lang="en-US" dirty="0" smtClean="0"/>
              <a:t>Some basic rules of thumb will work for me</a:t>
            </a:r>
          </a:p>
          <a:p>
            <a:r>
              <a:rPr lang="en-US" dirty="0" smtClean="0"/>
              <a:t>Employer contributions alone will be enough</a:t>
            </a:r>
            <a:endParaRPr lang="en-US" dirty="0"/>
          </a:p>
        </p:txBody>
      </p:sp>
      <p:sp>
        <p:nvSpPr>
          <p:cNvPr id="9"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09-33</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14151901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lstStyle/>
          <a:p>
            <a:r>
              <a:rPr lang="en-US" dirty="0" smtClean="0"/>
              <a:t>Make a Plan</a:t>
            </a:r>
            <a:endParaRPr lang="en-US" dirty="0"/>
          </a:p>
        </p:txBody>
      </p:sp>
      <p:sp>
        <p:nvSpPr>
          <p:cNvPr id="7" name="Content Placeholder 6"/>
          <p:cNvSpPr>
            <a:spLocks noGrp="1"/>
          </p:cNvSpPr>
          <p:nvPr>
            <p:ph type="body" sz="quarter" idx="20"/>
          </p:nvPr>
        </p:nvSpPr>
        <p:spPr>
          <a:xfrm>
            <a:off x="497377" y="441637"/>
            <a:ext cx="1738938" cy="270843"/>
          </a:xfrm>
        </p:spPr>
        <p:txBody>
          <a:bodyPr/>
          <a:lstStyle/>
          <a:p>
            <a:r>
              <a:rPr lang="en-US" dirty="0"/>
              <a:t>STAYING ON TRACK</a:t>
            </a:r>
          </a:p>
        </p:txBody>
      </p:sp>
      <p:sp>
        <p:nvSpPr>
          <p:cNvPr id="2" name="Text Placeholder 1"/>
          <p:cNvSpPr>
            <a:spLocks noGrp="1"/>
          </p:cNvSpPr>
          <p:nvPr>
            <p:ph type="body" sz="quarter" idx="21"/>
          </p:nvPr>
        </p:nvSpPr>
        <p:spPr>
          <a:xfrm>
            <a:off x="529360" y="2127663"/>
            <a:ext cx="7700240" cy="1249573"/>
          </a:xfrm>
        </p:spPr>
        <p:txBody>
          <a:bodyPr/>
          <a:lstStyle/>
          <a:p>
            <a:r>
              <a:rPr lang="en-US" dirty="0"/>
              <a:t>Determine how much you will </a:t>
            </a:r>
            <a:r>
              <a:rPr lang="en-US" dirty="0" smtClean="0"/>
              <a:t>need</a:t>
            </a:r>
            <a:endParaRPr lang="en-US" dirty="0"/>
          </a:p>
          <a:p>
            <a:r>
              <a:rPr lang="en-US" dirty="0"/>
              <a:t>Determine what it will take to get </a:t>
            </a:r>
            <a:r>
              <a:rPr lang="en-US" dirty="0" smtClean="0"/>
              <a:t>there</a:t>
            </a:r>
            <a:endParaRPr lang="en-US" dirty="0"/>
          </a:p>
          <a:p>
            <a:r>
              <a:rPr lang="en-US" dirty="0"/>
              <a:t>Put a plan in </a:t>
            </a:r>
            <a:r>
              <a:rPr lang="en-US" dirty="0" smtClean="0"/>
              <a:t>motion</a:t>
            </a:r>
            <a:endParaRPr lang="en-US" dirty="0"/>
          </a:p>
        </p:txBody>
      </p:sp>
      <p:sp>
        <p:nvSpPr>
          <p:cNvPr id="9"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09-34</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205585603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529360" y="1206023"/>
            <a:ext cx="7700240" cy="892552"/>
          </a:xfrm>
        </p:spPr>
        <p:txBody>
          <a:bodyPr/>
          <a:lstStyle/>
          <a:p>
            <a:r>
              <a:rPr lang="en-US" dirty="0" smtClean="0"/>
              <a:t>Put Your Money to Work </a:t>
            </a:r>
            <a:br>
              <a:rPr lang="en-US" dirty="0" smtClean="0"/>
            </a:br>
            <a:r>
              <a:rPr lang="en-US" dirty="0" smtClean="0"/>
              <a:t>as Early </a:t>
            </a:r>
            <a:r>
              <a:rPr lang="en-US" dirty="0"/>
              <a:t>a</a:t>
            </a:r>
            <a:r>
              <a:rPr lang="en-US" dirty="0" smtClean="0"/>
              <a:t>s Possible</a:t>
            </a:r>
            <a:endParaRPr lang="en-US" dirty="0"/>
          </a:p>
        </p:txBody>
      </p:sp>
      <p:sp>
        <p:nvSpPr>
          <p:cNvPr id="139267" name="Rectangle 3"/>
          <p:cNvSpPr>
            <a:spLocks noGrp="1" noChangeArrowheads="1"/>
          </p:cNvSpPr>
          <p:nvPr>
            <p:ph type="body" sz="quarter" idx="20"/>
          </p:nvPr>
        </p:nvSpPr>
        <p:spPr>
          <a:xfrm>
            <a:off x="497377" y="441637"/>
            <a:ext cx="1738938" cy="270843"/>
          </a:xfrm>
        </p:spPr>
        <p:txBody>
          <a:bodyPr/>
          <a:lstStyle/>
          <a:p>
            <a:r>
              <a:rPr lang="en-US" dirty="0"/>
              <a:t>STAYING ON TRACK</a:t>
            </a:r>
          </a:p>
        </p:txBody>
      </p:sp>
      <p:sp>
        <p:nvSpPr>
          <p:cNvPr id="2" name="Text Placeholder 1"/>
          <p:cNvSpPr>
            <a:spLocks noGrp="1"/>
          </p:cNvSpPr>
          <p:nvPr>
            <p:ph type="body" sz="quarter" idx="21"/>
          </p:nvPr>
        </p:nvSpPr>
        <p:spPr>
          <a:xfrm>
            <a:off x="529359" y="2127663"/>
            <a:ext cx="3761813" cy="1172629"/>
          </a:xfrm>
        </p:spPr>
        <p:txBody>
          <a:bodyPr/>
          <a:lstStyle/>
          <a:p>
            <a:pPr marL="0" indent="0">
              <a:buNone/>
            </a:pPr>
            <a:r>
              <a:rPr lang="en-US" i="1" dirty="0"/>
              <a:t>You may delay, but time </a:t>
            </a:r>
            <a:r>
              <a:rPr lang="en-US" i="1" dirty="0" smtClean="0"/>
              <a:t/>
            </a:r>
            <a:br>
              <a:rPr lang="en-US" i="1" dirty="0" smtClean="0"/>
            </a:br>
            <a:r>
              <a:rPr lang="en-US" i="1" dirty="0" smtClean="0"/>
              <a:t>will </a:t>
            </a:r>
            <a:r>
              <a:rPr lang="en-US" i="1" dirty="0"/>
              <a:t>not.</a:t>
            </a:r>
          </a:p>
          <a:p>
            <a:pPr marL="0" indent="0">
              <a:buNone/>
            </a:pPr>
            <a:r>
              <a:rPr lang="en-US" dirty="0"/>
              <a:t>		— </a:t>
            </a:r>
            <a:r>
              <a:rPr lang="en-US" i="1" dirty="0"/>
              <a:t>Benjamin Franklin</a:t>
            </a:r>
          </a:p>
        </p:txBody>
      </p:sp>
      <p:sp>
        <p:nvSpPr>
          <p:cNvPr id="10"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BFBFBF"/>
                </a:solidFill>
              </a:rPr>
              <a:t>B</a:t>
            </a:r>
            <a:r>
              <a:rPr kumimoji="0" lang="en-US" sz="900" b="0" i="0" u="none" strike="noStrike" kern="1200" cap="none" spc="0" normalizeH="0" baseline="0" noProof="0" dirty="0" smtClean="0">
                <a:ln>
                  <a:noFill/>
                </a:ln>
                <a:solidFill>
                  <a:srgbClr val="BFBFBF"/>
                </a:solidFill>
                <a:effectLst/>
                <a:uLnTx/>
                <a:uFillTx/>
                <a:latin typeface="+mn-lt"/>
                <a:ea typeface="+mn-ea"/>
                <a:cs typeface="+mn-cs"/>
              </a:rPr>
              <a:t>09-35</a:t>
            </a:r>
            <a:endParaRPr kumimoji="0" lang="en-US" sz="900" b="0" i="0" u="none" strike="noStrike" kern="1200" cap="none" spc="0" normalizeH="0" baseline="0" noProof="0" dirty="0">
              <a:ln>
                <a:noFill/>
              </a:ln>
              <a:solidFill>
                <a:srgbClr val="BFBFBF"/>
              </a:solidFill>
              <a:effectLst/>
              <a:uLnTx/>
              <a:uFillTx/>
              <a:latin typeface="+mn-lt"/>
              <a:ea typeface="+mn-ea"/>
              <a:cs typeface="+mn-cs"/>
            </a:endParaRPr>
          </a:p>
        </p:txBody>
      </p:sp>
      <p:pic>
        <p:nvPicPr>
          <p:cNvPr id="3" name="Picture 2" descr="33721708.jpg"/>
          <p:cNvPicPr>
            <a:picLocks noChangeAspect="1"/>
          </p:cNvPicPr>
          <p:nvPr/>
        </p:nvPicPr>
        <p:blipFill rotWithShape="1">
          <a:blip r:embed="rId3">
            <a:extLst>
              <a:ext uri="{28A0092B-C50C-407E-A947-70E740481C1C}">
                <a14:useLocalDpi xmlns:a14="http://schemas.microsoft.com/office/drawing/2010/main" val="0"/>
              </a:ext>
            </a:extLst>
          </a:blip>
          <a:srcRect t="372"/>
          <a:stretch/>
        </p:blipFill>
        <p:spPr>
          <a:xfrm flipH="1">
            <a:off x="4416253" y="0"/>
            <a:ext cx="4737366" cy="6465908"/>
          </a:xfrm>
          <a:prstGeom prst="rect">
            <a:avLst/>
          </a:prstGeom>
        </p:spPr>
      </p:pic>
    </p:spTree>
    <p:extLst>
      <p:ext uri="{BB962C8B-B14F-4D97-AF65-F5344CB8AC3E}">
        <p14:creationId xmlns:p14="http://schemas.microsoft.com/office/powerpoint/2010/main" val="184343166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Plan Ahead for Painless Opportunities</a:t>
            </a:r>
            <a:endParaRPr lang="en-US" dirty="0"/>
          </a:p>
        </p:txBody>
      </p:sp>
      <p:sp>
        <p:nvSpPr>
          <p:cNvPr id="7" name="Content Placeholder 6"/>
          <p:cNvSpPr>
            <a:spLocks noGrp="1"/>
          </p:cNvSpPr>
          <p:nvPr>
            <p:ph type="body" sz="quarter" idx="20"/>
          </p:nvPr>
        </p:nvSpPr>
        <p:spPr>
          <a:xfrm>
            <a:off x="497377" y="441637"/>
            <a:ext cx="1738938" cy="270843"/>
          </a:xfrm>
        </p:spPr>
        <p:txBody>
          <a:bodyPr/>
          <a:lstStyle/>
          <a:p>
            <a:r>
              <a:rPr lang="en-US" dirty="0" smtClean="0"/>
              <a:t>STAYING ON TRACK</a:t>
            </a:r>
            <a:endParaRPr lang="en-US" dirty="0"/>
          </a:p>
        </p:txBody>
      </p:sp>
      <p:sp>
        <p:nvSpPr>
          <p:cNvPr id="2" name="Text Placeholder 1"/>
          <p:cNvSpPr>
            <a:spLocks noGrp="1"/>
          </p:cNvSpPr>
          <p:nvPr>
            <p:ph type="body" sz="quarter" idx="21"/>
          </p:nvPr>
        </p:nvSpPr>
        <p:spPr>
          <a:xfrm>
            <a:off x="529360" y="2127663"/>
            <a:ext cx="7700240" cy="2068259"/>
          </a:xfrm>
        </p:spPr>
        <p:txBody>
          <a:bodyPr/>
          <a:lstStyle/>
          <a:p>
            <a:pPr marL="342900" indent="0">
              <a:buNone/>
            </a:pPr>
            <a:r>
              <a:rPr lang="en-US" dirty="0" smtClean="0"/>
              <a:t>Increase contributions when:</a:t>
            </a:r>
          </a:p>
          <a:p>
            <a:r>
              <a:rPr lang="en-US" dirty="0" smtClean="0"/>
              <a:t>You get a raise</a:t>
            </a:r>
          </a:p>
          <a:p>
            <a:r>
              <a:rPr lang="en-US" dirty="0" smtClean="0"/>
              <a:t>You pay off a debt</a:t>
            </a:r>
          </a:p>
          <a:p>
            <a:r>
              <a:rPr lang="en-US" dirty="0" smtClean="0"/>
              <a:t>You lower the cost of something</a:t>
            </a:r>
          </a:p>
          <a:p>
            <a:r>
              <a:rPr lang="en-US" dirty="0" smtClean="0"/>
              <a:t>You receive other sources of income</a:t>
            </a:r>
            <a:endParaRPr lang="en-US" dirty="0"/>
          </a:p>
        </p:txBody>
      </p:sp>
      <p:sp>
        <p:nvSpPr>
          <p:cNvPr id="9"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09-36</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3768361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Take Full Advantage of Your Employer’s Plan</a:t>
            </a:r>
            <a:endParaRPr lang="en-US" dirty="0"/>
          </a:p>
        </p:txBody>
      </p:sp>
      <p:sp>
        <p:nvSpPr>
          <p:cNvPr id="7" name="Content Placeholder 6"/>
          <p:cNvSpPr>
            <a:spLocks noGrp="1"/>
          </p:cNvSpPr>
          <p:nvPr>
            <p:ph type="body" sz="quarter" idx="20"/>
          </p:nvPr>
        </p:nvSpPr>
        <p:spPr>
          <a:xfrm>
            <a:off x="497377" y="441637"/>
            <a:ext cx="1738938" cy="270843"/>
          </a:xfrm>
        </p:spPr>
        <p:txBody>
          <a:bodyPr/>
          <a:lstStyle/>
          <a:p>
            <a:r>
              <a:rPr lang="en-US" dirty="0"/>
              <a:t>STAYING ON TRACK</a:t>
            </a:r>
          </a:p>
        </p:txBody>
      </p:sp>
      <p:sp>
        <p:nvSpPr>
          <p:cNvPr id="2" name="Text Placeholder 1"/>
          <p:cNvSpPr>
            <a:spLocks noGrp="1"/>
          </p:cNvSpPr>
          <p:nvPr>
            <p:ph type="body" sz="quarter" idx="21"/>
          </p:nvPr>
        </p:nvSpPr>
        <p:spPr>
          <a:xfrm>
            <a:off x="529360" y="2127663"/>
            <a:ext cx="7700240" cy="1249573"/>
          </a:xfrm>
        </p:spPr>
        <p:txBody>
          <a:bodyPr/>
          <a:lstStyle/>
          <a:p>
            <a:r>
              <a:rPr lang="en-US" dirty="0"/>
              <a:t>Matching</a:t>
            </a:r>
          </a:p>
          <a:p>
            <a:r>
              <a:rPr lang="en-US" dirty="0"/>
              <a:t>Convenience</a:t>
            </a:r>
          </a:p>
          <a:p>
            <a:r>
              <a:rPr lang="en-US" dirty="0"/>
              <a:t>Consistent </a:t>
            </a:r>
            <a:r>
              <a:rPr lang="en-US" dirty="0" smtClean="0"/>
              <a:t>contributions</a:t>
            </a:r>
            <a:endParaRPr lang="en-US" dirty="0"/>
          </a:p>
        </p:txBody>
      </p:sp>
      <p:sp>
        <p:nvSpPr>
          <p:cNvPr id="9"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09-37</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23779507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lstStyle/>
          <a:p>
            <a:r>
              <a:rPr lang="en-US" dirty="0" smtClean="0"/>
              <a:t>Rollover Contributions</a:t>
            </a:r>
            <a:endParaRPr lang="en-US" dirty="0"/>
          </a:p>
        </p:txBody>
      </p:sp>
      <p:sp>
        <p:nvSpPr>
          <p:cNvPr id="7" name="Content Placeholder 6"/>
          <p:cNvSpPr>
            <a:spLocks noGrp="1"/>
          </p:cNvSpPr>
          <p:nvPr>
            <p:ph type="body" sz="quarter" idx="20"/>
          </p:nvPr>
        </p:nvSpPr>
        <p:spPr>
          <a:xfrm>
            <a:off x="497377" y="441637"/>
            <a:ext cx="1738938" cy="270843"/>
          </a:xfrm>
        </p:spPr>
        <p:txBody>
          <a:bodyPr/>
          <a:lstStyle/>
          <a:p>
            <a:r>
              <a:rPr lang="en-US" dirty="0"/>
              <a:t>STAYING ON TRACK</a:t>
            </a:r>
          </a:p>
        </p:txBody>
      </p:sp>
      <p:sp>
        <p:nvSpPr>
          <p:cNvPr id="2" name="Text Placeholder 1"/>
          <p:cNvSpPr>
            <a:spLocks noGrp="1"/>
          </p:cNvSpPr>
          <p:nvPr>
            <p:ph type="body" sz="quarter" idx="21"/>
          </p:nvPr>
        </p:nvSpPr>
        <p:spPr>
          <a:xfrm>
            <a:off x="529360" y="2127663"/>
            <a:ext cx="7437213" cy="1581972"/>
          </a:xfrm>
        </p:spPr>
        <p:txBody>
          <a:bodyPr/>
          <a:lstStyle/>
          <a:p>
            <a:pPr marL="342900" indent="0">
              <a:buNone/>
            </a:pPr>
            <a:r>
              <a:rPr lang="en-US" dirty="0"/>
              <a:t>You’ll make better decisions when you understand what you really have.</a:t>
            </a:r>
          </a:p>
          <a:p>
            <a:r>
              <a:rPr lang="en-US" dirty="0"/>
              <a:t>Overall asset allocation</a:t>
            </a:r>
          </a:p>
          <a:p>
            <a:r>
              <a:rPr lang="en-US" dirty="0"/>
              <a:t>Total investment </a:t>
            </a:r>
            <a:r>
              <a:rPr lang="en-US" dirty="0" smtClean="0"/>
              <a:t>balance</a:t>
            </a:r>
            <a:endParaRPr lang="en-US" dirty="0"/>
          </a:p>
        </p:txBody>
      </p:sp>
      <p:sp>
        <p:nvSpPr>
          <p:cNvPr id="9"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a:t>
            </a:r>
            <a:r>
              <a:rPr lang="en-US" sz="900" noProof="0" dirty="0" smtClean="0">
                <a:solidFill>
                  <a:srgbClr val="7F7F7F"/>
                </a:solidFill>
              </a:rPr>
              <a:t>38</a:t>
            </a:r>
            <a:endParaRPr kumimoji="0" lang="en-US" sz="900" b="0" i="0" u="none" strike="noStrike" kern="1200" cap="none" spc="0" normalizeH="0" baseline="0" noProof="0" dirty="0">
              <a:ln>
                <a:noFill/>
              </a:ln>
              <a:solidFill>
                <a:srgbClr val="7F7F7F"/>
              </a:solidFill>
              <a:effectLst/>
              <a:uLnTx/>
              <a:uFillTx/>
            </a:endParaRPr>
          </a:p>
        </p:txBody>
      </p:sp>
    </p:spTree>
    <p:extLst>
      <p:ext uri="{BB962C8B-B14F-4D97-AF65-F5344CB8AC3E}">
        <p14:creationId xmlns:p14="http://schemas.microsoft.com/office/powerpoint/2010/main" val="362182870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dirty="0" smtClean="0"/>
              <a:t>Accidental or Intentional?</a:t>
            </a:r>
          </a:p>
        </p:txBody>
      </p:sp>
      <p:sp>
        <p:nvSpPr>
          <p:cNvPr id="112643" name="Content Placeholder 2"/>
          <p:cNvSpPr>
            <a:spLocks noGrp="1"/>
          </p:cNvSpPr>
          <p:nvPr>
            <p:ph type="body" sz="quarter" idx="20"/>
          </p:nvPr>
        </p:nvSpPr>
        <p:spPr>
          <a:xfrm>
            <a:off x="497377" y="441637"/>
            <a:ext cx="1738938" cy="270843"/>
          </a:xfrm>
        </p:spPr>
        <p:txBody>
          <a:bodyPr/>
          <a:lstStyle/>
          <a:p>
            <a:r>
              <a:rPr lang="en-US" dirty="0"/>
              <a:t>STAYING ON TRACK</a:t>
            </a:r>
            <a:endParaRPr lang="en-US" b="1" dirty="0"/>
          </a:p>
        </p:txBody>
      </p:sp>
      <p:sp>
        <p:nvSpPr>
          <p:cNvPr id="2" name="Text Placeholder 1"/>
          <p:cNvSpPr>
            <a:spLocks noGrp="1"/>
          </p:cNvSpPr>
          <p:nvPr>
            <p:ph type="body" sz="quarter" idx="21"/>
          </p:nvPr>
        </p:nvSpPr>
        <p:spPr>
          <a:xfrm>
            <a:off x="529360" y="2127663"/>
            <a:ext cx="7700240" cy="1991314"/>
          </a:xfrm>
        </p:spPr>
        <p:txBody>
          <a:bodyPr/>
          <a:lstStyle/>
          <a:p>
            <a:pPr marL="342900" indent="0">
              <a:buNone/>
            </a:pPr>
            <a:r>
              <a:rPr lang="en-US" b="1" dirty="0"/>
              <a:t>Accidental</a:t>
            </a:r>
          </a:p>
          <a:p>
            <a:r>
              <a:rPr lang="en-US" dirty="0"/>
              <a:t>Started investing for retirement because your employer put you in their plan</a:t>
            </a:r>
          </a:p>
          <a:p>
            <a:r>
              <a:rPr lang="en-US" dirty="0"/>
              <a:t>Don’t really understand the plan or how it works</a:t>
            </a:r>
          </a:p>
          <a:p>
            <a:r>
              <a:rPr lang="en-US" dirty="0"/>
              <a:t>Not really sure how much you are </a:t>
            </a:r>
            <a:r>
              <a:rPr lang="en-US" dirty="0" smtClean="0"/>
              <a:t>investing</a:t>
            </a:r>
            <a:endParaRPr lang="en-US" dirty="0"/>
          </a:p>
        </p:txBody>
      </p:sp>
      <p:sp>
        <p:nvSpPr>
          <p:cNvPr id="8"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09-3</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313168850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Easy Steps to Take Now</a:t>
            </a:r>
            <a:endParaRPr lang="en-US" dirty="0"/>
          </a:p>
        </p:txBody>
      </p:sp>
      <p:sp>
        <p:nvSpPr>
          <p:cNvPr id="7" name="Content Placeholder 6"/>
          <p:cNvSpPr>
            <a:spLocks noGrp="1"/>
          </p:cNvSpPr>
          <p:nvPr>
            <p:ph type="body" sz="quarter" idx="20"/>
          </p:nvPr>
        </p:nvSpPr>
        <p:spPr>
          <a:xfrm>
            <a:off x="497377" y="441637"/>
            <a:ext cx="1738938" cy="270843"/>
          </a:xfrm>
        </p:spPr>
        <p:txBody>
          <a:bodyPr/>
          <a:lstStyle/>
          <a:p>
            <a:r>
              <a:rPr lang="en-US" dirty="0" smtClean="0"/>
              <a:t>STAYING ON TRACK</a:t>
            </a:r>
            <a:endParaRPr lang="en-US" dirty="0"/>
          </a:p>
        </p:txBody>
      </p:sp>
      <p:sp>
        <p:nvSpPr>
          <p:cNvPr id="2" name="Text Placeholder 1"/>
          <p:cNvSpPr>
            <a:spLocks noGrp="1"/>
          </p:cNvSpPr>
          <p:nvPr>
            <p:ph type="body" sz="quarter" idx="21"/>
          </p:nvPr>
        </p:nvSpPr>
        <p:spPr>
          <a:xfrm>
            <a:off x="529360" y="2127663"/>
            <a:ext cx="7700240" cy="2068259"/>
          </a:xfrm>
        </p:spPr>
        <p:txBody>
          <a:bodyPr/>
          <a:lstStyle/>
          <a:p>
            <a:r>
              <a:rPr lang="en-US" dirty="0" smtClean="0"/>
              <a:t>Increase now — adjust later</a:t>
            </a:r>
          </a:p>
          <a:p>
            <a:pPr lvl="1"/>
            <a:r>
              <a:rPr lang="en-US" i="1" dirty="0" smtClean="0">
                <a:hlinkClick r:id="rId3"/>
              </a:rPr>
              <a:t>Salary Reduction Agreement</a:t>
            </a:r>
            <a:endParaRPr lang="en-US" i="1" dirty="0" smtClean="0"/>
          </a:p>
          <a:p>
            <a:r>
              <a:rPr lang="en-US" dirty="0" smtClean="0"/>
              <a:t>Plan ahead for painless opportunities </a:t>
            </a:r>
          </a:p>
          <a:p>
            <a:r>
              <a:rPr lang="en-US" dirty="0" smtClean="0"/>
              <a:t>Consider rolling in old plans</a:t>
            </a:r>
          </a:p>
          <a:p>
            <a:r>
              <a:rPr lang="en-US" dirty="0" smtClean="0"/>
              <a:t>Make a plan — GuideStone can help</a:t>
            </a:r>
            <a:endParaRPr lang="en-US" dirty="0"/>
          </a:p>
        </p:txBody>
      </p:sp>
      <p:sp>
        <p:nvSpPr>
          <p:cNvPr id="9"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a:t>
            </a:r>
            <a:r>
              <a:rPr lang="en-US" sz="900" noProof="0" dirty="0" smtClean="0">
                <a:solidFill>
                  <a:srgbClr val="7F7F7F"/>
                </a:solidFill>
              </a:rPr>
              <a:t>39</a:t>
            </a:r>
            <a:endParaRPr kumimoji="0" lang="en-US" sz="900" b="0" i="0" u="none" strike="noStrike" kern="1200" cap="none" spc="0" normalizeH="0" baseline="0" noProof="0" dirty="0">
              <a:ln>
                <a:noFill/>
              </a:ln>
              <a:solidFill>
                <a:srgbClr val="7F7F7F"/>
              </a:solidFill>
              <a:effectLst/>
              <a:uLnTx/>
              <a:uFillTx/>
            </a:endParaRPr>
          </a:p>
        </p:txBody>
      </p:sp>
    </p:spTree>
    <p:extLst>
      <p:ext uri="{BB962C8B-B14F-4D97-AF65-F5344CB8AC3E}">
        <p14:creationId xmlns:p14="http://schemas.microsoft.com/office/powerpoint/2010/main" val="220664127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dirty="0" smtClean="0"/>
              <a:t>Accidental or Intentional?</a:t>
            </a:r>
          </a:p>
        </p:txBody>
      </p:sp>
      <p:sp>
        <p:nvSpPr>
          <p:cNvPr id="112643" name="Content Placeholder 2"/>
          <p:cNvSpPr>
            <a:spLocks noGrp="1"/>
          </p:cNvSpPr>
          <p:nvPr>
            <p:ph type="body" sz="quarter" idx="20"/>
          </p:nvPr>
        </p:nvSpPr>
        <p:spPr>
          <a:xfrm>
            <a:off x="497377" y="441637"/>
            <a:ext cx="1738938" cy="270843"/>
          </a:xfrm>
        </p:spPr>
        <p:txBody>
          <a:bodyPr/>
          <a:lstStyle/>
          <a:p>
            <a:r>
              <a:rPr lang="en-US" dirty="0"/>
              <a:t>STAYING ON TRACK</a:t>
            </a:r>
            <a:endParaRPr lang="en-US" b="1" dirty="0"/>
          </a:p>
        </p:txBody>
      </p:sp>
      <p:sp>
        <p:nvSpPr>
          <p:cNvPr id="2" name="Text Placeholder 1"/>
          <p:cNvSpPr>
            <a:spLocks noGrp="1"/>
          </p:cNvSpPr>
          <p:nvPr>
            <p:ph type="body" sz="quarter" idx="21"/>
          </p:nvPr>
        </p:nvSpPr>
        <p:spPr/>
        <p:txBody>
          <a:bodyPr/>
          <a:lstStyle/>
          <a:p>
            <a:pPr marL="342900" indent="0">
              <a:buNone/>
            </a:pPr>
            <a:r>
              <a:rPr lang="en-US" b="1" dirty="0"/>
              <a:t>Intentional</a:t>
            </a:r>
          </a:p>
          <a:p>
            <a:r>
              <a:rPr lang="en-US" dirty="0"/>
              <a:t>Understand your retirement plan</a:t>
            </a:r>
          </a:p>
          <a:p>
            <a:endParaRPr lang="en-US" dirty="0"/>
          </a:p>
        </p:txBody>
      </p:sp>
      <p:sp>
        <p:nvSpPr>
          <p:cNvPr id="8"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09-4</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92917910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70" name="Rectangle 8"/>
          <p:cNvSpPr>
            <a:spLocks noGrp="1" noChangeArrowheads="1"/>
          </p:cNvSpPr>
          <p:nvPr>
            <p:ph type="title"/>
          </p:nvPr>
        </p:nvSpPr>
        <p:spPr>
          <a:xfrm>
            <a:off x="529360" y="1606132"/>
            <a:ext cx="3886893" cy="492443"/>
          </a:xfrm>
        </p:spPr>
        <p:txBody>
          <a:bodyPr/>
          <a:lstStyle/>
          <a:p>
            <a:r>
              <a:rPr lang="en-US" dirty="0" smtClean="0"/>
              <a:t>Understand Your Retirement Plan</a:t>
            </a:r>
          </a:p>
        </p:txBody>
      </p:sp>
      <p:sp>
        <p:nvSpPr>
          <p:cNvPr id="113671" name="Rectangle 9"/>
          <p:cNvSpPr>
            <a:spLocks noGrp="1" noChangeArrowheads="1"/>
          </p:cNvSpPr>
          <p:nvPr>
            <p:ph type="body" sz="quarter" idx="20"/>
          </p:nvPr>
        </p:nvSpPr>
        <p:spPr>
          <a:xfrm>
            <a:off x="497377" y="441637"/>
            <a:ext cx="1738938" cy="270843"/>
          </a:xfrm>
        </p:spPr>
        <p:txBody>
          <a:bodyPr/>
          <a:lstStyle/>
          <a:p>
            <a:r>
              <a:rPr lang="en-US" dirty="0"/>
              <a:t>STAYING ON TRACK</a:t>
            </a:r>
            <a:endParaRPr lang="en-US" b="1" dirty="0"/>
          </a:p>
        </p:txBody>
      </p:sp>
      <p:sp>
        <p:nvSpPr>
          <p:cNvPr id="2" name="Text Placeholder 1"/>
          <p:cNvSpPr>
            <a:spLocks noGrp="1"/>
          </p:cNvSpPr>
          <p:nvPr>
            <p:ph type="body" sz="quarter" idx="21"/>
          </p:nvPr>
        </p:nvSpPr>
        <p:spPr>
          <a:xfrm>
            <a:off x="529361" y="2127663"/>
            <a:ext cx="3328847" cy="1658916"/>
          </a:xfrm>
        </p:spPr>
        <p:txBody>
          <a:bodyPr/>
          <a:lstStyle/>
          <a:p>
            <a:r>
              <a:rPr lang="en-US" dirty="0"/>
              <a:t>403(b)</a:t>
            </a:r>
          </a:p>
          <a:p>
            <a:r>
              <a:rPr lang="en-US" dirty="0"/>
              <a:t>Tax-sheltered retirement plan</a:t>
            </a:r>
          </a:p>
          <a:p>
            <a:r>
              <a:rPr lang="en-US" dirty="0"/>
              <a:t>Defined contribution plan</a:t>
            </a:r>
          </a:p>
          <a:p>
            <a:r>
              <a:rPr lang="en-US" dirty="0"/>
              <a:t>Personal and employer </a:t>
            </a:r>
            <a:r>
              <a:rPr lang="en-US" dirty="0" smtClean="0"/>
              <a:t>contributions</a:t>
            </a:r>
            <a:endParaRPr lang="en-US" dirty="0"/>
          </a:p>
        </p:txBody>
      </p:sp>
      <p:sp>
        <p:nvSpPr>
          <p:cNvPr id="13"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09-5</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pic>
        <p:nvPicPr>
          <p:cNvPr id="4" name="Picture 3" descr="20080529guidestonecomputer-01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817" y="-11387"/>
            <a:ext cx="4573804" cy="6467802"/>
          </a:xfrm>
          <a:prstGeom prst="rect">
            <a:avLst/>
          </a:prstGeom>
        </p:spPr>
      </p:pic>
    </p:spTree>
    <p:extLst>
      <p:ext uri="{BB962C8B-B14F-4D97-AF65-F5344CB8AC3E}">
        <p14:creationId xmlns:p14="http://schemas.microsoft.com/office/powerpoint/2010/main" val="17463631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smtClean="0"/>
              <a:t>Accidental or Intentional?</a:t>
            </a:r>
            <a:endParaRPr lang="en-US" dirty="0" smtClean="0"/>
          </a:p>
        </p:txBody>
      </p:sp>
      <p:sp>
        <p:nvSpPr>
          <p:cNvPr id="112643" name="Content Placeholder 2"/>
          <p:cNvSpPr>
            <a:spLocks noGrp="1"/>
          </p:cNvSpPr>
          <p:nvPr>
            <p:ph type="body" sz="quarter" idx="20"/>
          </p:nvPr>
        </p:nvSpPr>
        <p:spPr>
          <a:xfrm>
            <a:off x="497377" y="441637"/>
            <a:ext cx="1738938" cy="270843"/>
          </a:xfrm>
        </p:spPr>
        <p:txBody>
          <a:bodyPr/>
          <a:lstStyle/>
          <a:p>
            <a:r>
              <a:rPr lang="en-US" dirty="0"/>
              <a:t>STAYING ON TRACK</a:t>
            </a:r>
            <a:endParaRPr lang="en-US" b="1" dirty="0"/>
          </a:p>
        </p:txBody>
      </p:sp>
      <p:sp>
        <p:nvSpPr>
          <p:cNvPr id="2" name="Text Placeholder 1"/>
          <p:cNvSpPr>
            <a:spLocks noGrp="1"/>
          </p:cNvSpPr>
          <p:nvPr>
            <p:ph type="body" sz="quarter" idx="21"/>
          </p:nvPr>
        </p:nvSpPr>
        <p:spPr>
          <a:xfrm>
            <a:off x="529360" y="2127663"/>
            <a:ext cx="7700240" cy="1249573"/>
          </a:xfrm>
        </p:spPr>
        <p:txBody>
          <a:bodyPr/>
          <a:lstStyle/>
          <a:p>
            <a:pPr marL="342900" indent="0">
              <a:buNone/>
            </a:pPr>
            <a:r>
              <a:rPr lang="en-US" b="1" dirty="0"/>
              <a:t>Intentional</a:t>
            </a:r>
          </a:p>
          <a:p>
            <a:pPr>
              <a:buClr>
                <a:schemeClr val="bg1">
                  <a:lumMod val="75000"/>
                </a:schemeClr>
              </a:buClr>
            </a:pPr>
            <a:r>
              <a:rPr lang="en-US" dirty="0">
                <a:solidFill>
                  <a:schemeClr val="bg1">
                    <a:lumMod val="75000"/>
                  </a:schemeClr>
                </a:solidFill>
              </a:rPr>
              <a:t>Understand your retirement plan</a:t>
            </a:r>
          </a:p>
          <a:p>
            <a:r>
              <a:rPr lang="en-US" dirty="0"/>
              <a:t>Estimate your retirement income needs </a:t>
            </a:r>
          </a:p>
        </p:txBody>
      </p:sp>
      <p:sp>
        <p:nvSpPr>
          <p:cNvPr id="8"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09-6</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142452716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28"/>
          <p:cNvSpPr>
            <a:spLocks noGrp="1" noChangeArrowheads="1"/>
          </p:cNvSpPr>
          <p:nvPr>
            <p:ph type="title"/>
          </p:nvPr>
        </p:nvSpPr>
        <p:spPr>
          <a:xfrm>
            <a:off x="529360" y="1206023"/>
            <a:ext cx="7700240" cy="892552"/>
          </a:xfrm>
        </p:spPr>
        <p:txBody>
          <a:bodyPr/>
          <a:lstStyle/>
          <a:p>
            <a:r>
              <a:rPr lang="en-US" dirty="0" smtClean="0"/>
              <a:t>Estimate Your Retirement </a:t>
            </a:r>
            <a:br>
              <a:rPr lang="en-US" dirty="0" smtClean="0"/>
            </a:br>
            <a:r>
              <a:rPr lang="en-US" dirty="0" smtClean="0"/>
              <a:t>Income Needs</a:t>
            </a:r>
          </a:p>
        </p:txBody>
      </p:sp>
      <p:sp>
        <p:nvSpPr>
          <p:cNvPr id="3" name="Text Placeholder 2"/>
          <p:cNvSpPr>
            <a:spLocks noGrp="1"/>
          </p:cNvSpPr>
          <p:nvPr>
            <p:ph type="body" sz="quarter" idx="20"/>
          </p:nvPr>
        </p:nvSpPr>
        <p:spPr>
          <a:xfrm>
            <a:off x="497377" y="441637"/>
            <a:ext cx="1738938" cy="270843"/>
          </a:xfrm>
        </p:spPr>
        <p:txBody>
          <a:bodyPr/>
          <a:lstStyle/>
          <a:p>
            <a:r>
              <a:rPr lang="en-US" dirty="0"/>
              <a:t>STAYING ON </a:t>
            </a:r>
            <a:r>
              <a:rPr lang="en-US" dirty="0" smtClean="0"/>
              <a:t>TRACK</a:t>
            </a:r>
            <a:endParaRPr lang="en-US" b="1" dirty="0"/>
          </a:p>
        </p:txBody>
      </p:sp>
      <p:sp>
        <p:nvSpPr>
          <p:cNvPr id="8"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09-7</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pic>
        <p:nvPicPr>
          <p:cNvPr id="2" name="Picture 1" descr="Screen Shot 2013-03-21 at 8.38.2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093" y="1282309"/>
            <a:ext cx="4227431" cy="4934126"/>
          </a:xfrm>
          <a:prstGeom prst="rect">
            <a:avLst/>
          </a:prstGeom>
          <a:effectLst/>
        </p:spPr>
      </p:pic>
    </p:spTree>
    <p:extLst>
      <p:ext uri="{BB962C8B-B14F-4D97-AF65-F5344CB8AC3E}">
        <p14:creationId xmlns:p14="http://schemas.microsoft.com/office/powerpoint/2010/main" val="37407378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smtClean="0"/>
              <a:t>Accidental or Intentional?</a:t>
            </a:r>
            <a:endParaRPr lang="en-US" dirty="0" smtClean="0"/>
          </a:p>
        </p:txBody>
      </p:sp>
      <p:sp>
        <p:nvSpPr>
          <p:cNvPr id="112643" name="Content Placeholder 2"/>
          <p:cNvSpPr>
            <a:spLocks noGrp="1"/>
          </p:cNvSpPr>
          <p:nvPr>
            <p:ph type="body" sz="quarter" idx="20"/>
          </p:nvPr>
        </p:nvSpPr>
        <p:spPr>
          <a:xfrm>
            <a:off x="497377" y="441637"/>
            <a:ext cx="1738938" cy="270843"/>
          </a:xfrm>
        </p:spPr>
        <p:txBody>
          <a:bodyPr/>
          <a:lstStyle/>
          <a:p>
            <a:r>
              <a:rPr lang="en-US" dirty="0"/>
              <a:t>STAYING ON TRACK</a:t>
            </a:r>
            <a:endParaRPr lang="en-US" b="1" dirty="0"/>
          </a:p>
        </p:txBody>
      </p:sp>
      <p:sp>
        <p:nvSpPr>
          <p:cNvPr id="2" name="Text Placeholder 1"/>
          <p:cNvSpPr>
            <a:spLocks noGrp="1"/>
          </p:cNvSpPr>
          <p:nvPr>
            <p:ph type="body" sz="quarter" idx="21"/>
          </p:nvPr>
        </p:nvSpPr>
        <p:spPr>
          <a:xfrm>
            <a:off x="529360" y="2127663"/>
            <a:ext cx="7700240" cy="3028521"/>
          </a:xfrm>
        </p:spPr>
        <p:txBody>
          <a:bodyPr/>
          <a:lstStyle/>
          <a:p>
            <a:pPr marL="342900" indent="0">
              <a:buNone/>
            </a:pPr>
            <a:r>
              <a:rPr lang="en-US" b="1" dirty="0"/>
              <a:t>Intentional</a:t>
            </a:r>
          </a:p>
          <a:p>
            <a:pPr>
              <a:buClr>
                <a:schemeClr val="bg1">
                  <a:lumMod val="75000"/>
                </a:schemeClr>
              </a:buClr>
            </a:pPr>
            <a:r>
              <a:rPr lang="en-US" dirty="0">
                <a:solidFill>
                  <a:srgbClr val="BFBFBF"/>
                </a:solidFill>
              </a:rPr>
              <a:t>Understand your retirement plan</a:t>
            </a:r>
          </a:p>
          <a:p>
            <a:pPr>
              <a:buClr>
                <a:schemeClr val="bg1">
                  <a:lumMod val="75000"/>
                </a:schemeClr>
              </a:buClr>
            </a:pPr>
            <a:r>
              <a:rPr lang="en-US" dirty="0">
                <a:solidFill>
                  <a:srgbClr val="BFBFBF"/>
                </a:solidFill>
              </a:rPr>
              <a:t>Estimate your retirement income needs</a:t>
            </a:r>
          </a:p>
          <a:p>
            <a:r>
              <a:rPr lang="en-US" dirty="0"/>
              <a:t>Take advantage of incentives</a:t>
            </a:r>
          </a:p>
          <a:p>
            <a:pPr lvl="3"/>
            <a:endParaRPr lang="en-US" dirty="0"/>
          </a:p>
          <a:p>
            <a:pPr lvl="3"/>
            <a:endParaRPr lang="en-US" dirty="0"/>
          </a:p>
          <a:p>
            <a:endParaRPr lang="en-US" dirty="0"/>
          </a:p>
        </p:txBody>
      </p:sp>
      <p:sp>
        <p:nvSpPr>
          <p:cNvPr id="11" name="Slide Number Placeholder 5"/>
          <p:cNvSpPr txBox="1">
            <a:spLocks/>
          </p:cNvSpPr>
          <p:nvPr/>
        </p:nvSpPr>
        <p:spPr>
          <a:xfrm>
            <a:off x="8127999" y="6403975"/>
            <a:ext cx="644525"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7F7F7F"/>
                </a:solidFill>
              </a:rPr>
              <a:t>B</a:t>
            </a:r>
            <a:r>
              <a:rPr kumimoji="0" lang="en-US" sz="900" b="0" i="0" u="none" strike="noStrike" kern="1200" cap="none" spc="0" normalizeH="0" baseline="0" noProof="0" dirty="0" smtClean="0">
                <a:ln>
                  <a:noFill/>
                </a:ln>
                <a:solidFill>
                  <a:srgbClr val="7F7F7F"/>
                </a:solidFill>
                <a:effectLst/>
                <a:uLnTx/>
                <a:uFillTx/>
                <a:latin typeface="+mn-lt"/>
                <a:ea typeface="+mn-ea"/>
                <a:cs typeface="+mn-cs"/>
              </a:rPr>
              <a:t>09-8</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178784166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014 GuideStone corporate template">
  <a:themeElements>
    <a:clrScheme name="18356 GSFR Corp PPT palette">
      <a:dk1>
        <a:srgbClr val="000000"/>
      </a:dk1>
      <a:lt1>
        <a:srgbClr val="FFFFFF"/>
      </a:lt1>
      <a:dk2>
        <a:srgbClr val="7F7F7F"/>
      </a:dk2>
      <a:lt2>
        <a:srgbClr val="BFBFBF"/>
      </a:lt2>
      <a:accent1>
        <a:srgbClr val="006F51"/>
      </a:accent1>
      <a:accent2>
        <a:srgbClr val="6CB33F"/>
      </a:accent2>
      <a:accent3>
        <a:srgbClr val="754200"/>
      </a:accent3>
      <a:accent4>
        <a:srgbClr val="B2A97E"/>
      </a:accent4>
      <a:accent5>
        <a:srgbClr val="007698"/>
      </a:accent5>
      <a:accent6>
        <a:srgbClr val="73AFB6"/>
      </a:accent6>
      <a:hlink>
        <a:srgbClr val="546292"/>
      </a:hlink>
      <a:folHlink>
        <a:srgbClr val="817C0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A05F59-D2E8-437B-86FA-3EF3348D6B35}">
  <ds:schemaRefs>
    <ds:schemaRef ds:uri="http://schemas.microsoft.com/sharepoint/v3/contenttype/forms"/>
  </ds:schemaRefs>
</ds:datastoreItem>
</file>

<file path=customXml/itemProps2.xml><?xml version="1.0" encoding="utf-8"?>
<ds:datastoreItem xmlns:ds="http://schemas.openxmlformats.org/officeDocument/2006/customXml" ds:itemID="{774E1370-58E0-4127-82D2-0B6B291638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8383E2A-1E29-4270-B79F-C6F40DC11829}">
  <ds:schemaRefs>
    <ds:schemaRef ds:uri="http://purl.org/dc/dcmitype/"/>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2864</TotalTime>
  <Words>3760</Words>
  <Application>Microsoft Office PowerPoint</Application>
  <PresentationFormat>On-screen Show (4:3)</PresentationFormat>
  <Paragraphs>408</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ＭＳ Ｐゴシック</vt:lpstr>
      <vt:lpstr>Arial</vt:lpstr>
      <vt:lpstr>Arial Narrow</vt:lpstr>
      <vt:lpstr>Calibri</vt:lpstr>
      <vt:lpstr>Franklin Gothic Book</vt:lpstr>
      <vt:lpstr>Franklin Gothic Medium</vt:lpstr>
      <vt:lpstr>Times</vt:lpstr>
      <vt:lpstr>Wingdings</vt:lpstr>
      <vt:lpstr>2014 GuideStone corporate template</vt:lpstr>
      <vt:lpstr>PowerPoint Presentation</vt:lpstr>
      <vt:lpstr>Staying on Track: </vt:lpstr>
      <vt:lpstr>What type of investor are you?</vt:lpstr>
      <vt:lpstr>Accidental or Intentional?</vt:lpstr>
      <vt:lpstr>Accidental or Intentional?</vt:lpstr>
      <vt:lpstr>Understand Your Retirement Plan</vt:lpstr>
      <vt:lpstr>Accidental or Intentional?</vt:lpstr>
      <vt:lpstr>Estimate Your Retirement  Income Needs</vt:lpstr>
      <vt:lpstr>Accidental or Intentional?</vt:lpstr>
      <vt:lpstr>Small Picture or Big Picture?</vt:lpstr>
      <vt:lpstr>Small Picture or Big Picture?</vt:lpstr>
      <vt:lpstr>The High Cost of Waiting </vt:lpstr>
      <vt:lpstr>Small Picture or Big Picture?</vt:lpstr>
      <vt:lpstr>Dollar Cost Averaging: Which investment looks best?</vt:lpstr>
      <vt:lpstr>Dollar Cost Averaging: Which investment looks best?</vt:lpstr>
      <vt:lpstr>Keep a Long-Term Perspective</vt:lpstr>
      <vt:lpstr>Small Picture or Big Picture?</vt:lpstr>
      <vt:lpstr>Three Approaches to Investing with GuideStone</vt:lpstr>
      <vt:lpstr>Disconnected or Connected?</vt:lpstr>
      <vt:lpstr>Disconnected or Connected?</vt:lpstr>
      <vt:lpstr>MyGuideStone.org</vt:lpstr>
      <vt:lpstr>MyGuideStone Participant Online Access</vt:lpstr>
      <vt:lpstr>Disconnected or Connected?</vt:lpstr>
      <vt:lpstr>Reviewing Quarterly  Account Statements</vt:lpstr>
      <vt:lpstr>Disconnected or Connected?</vt:lpstr>
      <vt:lpstr>Guided Planning Services</vt:lpstr>
      <vt:lpstr>What type of investor are you? </vt:lpstr>
      <vt:lpstr>PowerPoint Presentation</vt:lpstr>
      <vt:lpstr>PowerPoint Presentation</vt:lpstr>
      <vt:lpstr>PowerPoint Presentation</vt:lpstr>
      <vt:lpstr>PowerPoint Presentation</vt:lpstr>
      <vt:lpstr>Optional Slides</vt:lpstr>
      <vt:lpstr>Defining “Retirement”</vt:lpstr>
      <vt:lpstr>Retirement Planning Myths</vt:lpstr>
      <vt:lpstr>Make a Plan</vt:lpstr>
      <vt:lpstr>Put Your Money to Work  as Early as Possible</vt:lpstr>
      <vt:lpstr>Plan Ahead for Painless Opportunities</vt:lpstr>
      <vt:lpstr>Take Full Advantage of Your Employer’s Plan</vt:lpstr>
      <vt:lpstr>Rollover Contributions</vt:lpstr>
      <vt:lpstr>Easy Steps to Take Now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Speakman</dc:creator>
  <cp:lastModifiedBy>Payton Christopher</cp:lastModifiedBy>
  <cp:revision>390</cp:revision>
  <cp:lastPrinted>2014-11-25T17:17:12Z</cp:lastPrinted>
  <dcterms:created xsi:type="dcterms:W3CDTF">2014-09-16T15:50:39Z</dcterms:created>
  <dcterms:modified xsi:type="dcterms:W3CDTF">2017-05-25T18:03:57Z</dcterms:modified>
</cp:coreProperties>
</file>